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7"/>
  </p:notesMasterIdLst>
  <p:sldIdLst>
    <p:sldId id="583" r:id="rId2"/>
    <p:sldId id="607" r:id="rId3"/>
    <p:sldId id="608" r:id="rId4"/>
    <p:sldId id="276" r:id="rId5"/>
    <p:sldId id="277" r:id="rId6"/>
    <p:sldId id="610" r:id="rId7"/>
    <p:sldId id="611" r:id="rId8"/>
    <p:sldId id="612" r:id="rId9"/>
    <p:sldId id="613" r:id="rId10"/>
    <p:sldId id="571" r:id="rId11"/>
    <p:sldId id="310" r:id="rId12"/>
    <p:sldId id="614" r:id="rId13"/>
    <p:sldId id="615" r:id="rId14"/>
    <p:sldId id="616" r:id="rId15"/>
    <p:sldId id="572" r:id="rId16"/>
  </p:sldIdLst>
  <p:sldSz cx="13004800" cy="97536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072">
          <p15:clr>
            <a:srgbClr val="A4A3A4"/>
          </p15:clr>
        </p15:guide>
        <p15:guide id="2" pos="409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80" roundtripDataSignature="AMtx7miYTZCsvycXRWSo7v7hn/41iBRkcg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Golam Mortuza" initials="" lastIdx="2" clrIdx="0"/>
  <p:cmAuthor id="1" name="Microsoft Office User" initials="Office" lastIdx="28" clrIdx="1">
    <p:extLst>
      <p:ext uri="{19B8F6BF-5375-455C-9EA6-DF929625EA0E}">
        <p15:presenceInfo xmlns:p15="http://schemas.microsoft.com/office/powerpoint/2012/main" userId="Microsoft Office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43AB"/>
    <a:srgbClr val="1C42AC"/>
    <a:srgbClr val="FEFCFE"/>
    <a:srgbClr val="F5F5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F25DA96-D0EA-409F-9FF7-070EB91F70A7}">
  <a:tblStyle styleId="{1F25DA96-D0EA-409F-9FF7-070EB91F70A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F730BA5-99A8-4772-B921-D86EB4C426A4}" styleName="Table_1">
    <a:wholeTbl>
      <a:tcTxStyle b="off" i="off">
        <a:font>
          <a:latin typeface="Verdana"/>
          <a:ea typeface="Verdana"/>
          <a:cs typeface="Verdana"/>
        </a:font>
        <a:schemeClr val="dk1"/>
      </a:tcTxStyle>
      <a:tcStyle>
        <a:tcBdr>
          <a:lef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680" autoAdjust="0"/>
    <p:restoredTop sz="80837" autoAdjust="0"/>
  </p:normalViewPr>
  <p:slideViewPr>
    <p:cSldViewPr snapToGrid="0">
      <p:cViewPr varScale="1">
        <p:scale>
          <a:sx n="90" d="100"/>
          <a:sy n="90" d="100"/>
        </p:scale>
        <p:origin x="2224" y="208"/>
      </p:cViewPr>
      <p:guideLst>
        <p:guide orient="horz" pos="3072"/>
        <p:guide pos="409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96" d="100"/>
          <a:sy n="96" d="100"/>
        </p:scale>
        <p:origin x="3688" y="16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80" Type="http://customschemas.google.com/relationships/presentationmetadata" Target="metadata"/><Relationship Id="rId85" Type="http://schemas.openxmlformats.org/officeDocument/2006/relationships/tableStyles" Target="tableStyles.xml"/><Relationship Id="rId3" Type="http://schemas.openxmlformats.org/officeDocument/2006/relationships/slide" Target="slides/slide2.xml"/><Relationship Id="rId8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83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82" Type="http://schemas.openxmlformats.org/officeDocument/2006/relationships/presProps" Target="presProps.xml"/><Relationship Id="rId10" Type="http://schemas.openxmlformats.org/officeDocument/2006/relationships/slide" Target="slides/slide9.xml"/><Relationship Id="rId81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png>
</file>

<file path=ppt/media/image20.svg>
</file>

<file path=ppt/media/image21.png>
</file>

<file path=ppt/media/image22.svg>
</file>

<file path=ppt/media/image23.svg>
</file>

<file path=ppt/media/image3.png>
</file>

<file path=ppt/media/image4.pn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marR="0" lvl="1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marR="0" lvl="2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marR="0" lvl="3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marR="0" lvl="4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marR="0" lvl="5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3200400" marR="0" lvl="6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3657600" marR="0" lvl="7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4114800" marR="0" lvl="8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9395128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81" name="Google Shape;181;p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endParaRPr lang="en-US" sz="2200" b="0" i="0" u="none" strike="noStrike" cap="none" dirty="0">
              <a:solidFill>
                <a:srgbClr val="000000"/>
              </a:solidFill>
              <a:effectLst/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2171706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715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7831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715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42352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72" name="Google Shape;672;p1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71500" indent="-342900">
              <a:buFont typeface="Arial" panose="020B0604020202020204" pitchFamily="34" charset="0"/>
              <a:buChar char="•"/>
            </a:pPr>
            <a:endParaRPr sz="2400" dirty="0">
              <a:solidFill>
                <a:srgbClr val="BFBFB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1542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2592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00640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715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13088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45130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31253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32420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 Blue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59" descr="boisestate-B-orange-whiteoutline.png"/>
          <p:cNvPicPr preferRelativeResize="0"/>
          <p:nvPr/>
        </p:nvPicPr>
        <p:blipFill rotWithShape="1">
          <a:blip r:embed="rId3">
            <a:alphaModFix/>
          </a:blip>
          <a:srcRect t="5676" b="5676"/>
          <a:stretch/>
        </p:blipFill>
        <p:spPr>
          <a:xfrm>
            <a:off x="11963400" y="8891711"/>
            <a:ext cx="1019266" cy="78217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59"/>
          <p:cNvSpPr txBox="1">
            <a:spLocks noGrp="1"/>
          </p:cNvSpPr>
          <p:nvPr>
            <p:ph type="sldNum" idx="12"/>
          </p:nvPr>
        </p:nvSpPr>
        <p:spPr>
          <a:xfrm>
            <a:off x="11680722" y="9098151"/>
            <a:ext cx="1324077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18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&amp; Subtitle Orange">
  <p:cSld name="Title &amp; Subtitle Orang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2"/>
          <p:cNvSpPr/>
          <p:nvPr/>
        </p:nvSpPr>
        <p:spPr>
          <a:xfrm>
            <a:off x="2374900" y="-43846"/>
            <a:ext cx="8255000" cy="8255001"/>
          </a:xfrm>
          <a:prstGeom prst="rect">
            <a:avLst/>
          </a:prstGeom>
          <a:solidFill>
            <a:srgbClr val="D84200">
              <a:alpha val="89803"/>
            </a:srgb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endParaRPr sz="3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" name="Google Shape;15;p32" descr="boisestate-primarylogo-1color-whiteoutlineblue-rgb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804238" y="6621158"/>
            <a:ext cx="3396325" cy="965203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2"/>
          <p:cNvSpPr txBox="1">
            <a:spLocks noGrp="1"/>
          </p:cNvSpPr>
          <p:nvPr>
            <p:ph type="body" idx="1"/>
          </p:nvPr>
        </p:nvSpPr>
        <p:spPr>
          <a:xfrm>
            <a:off x="3645094" y="706078"/>
            <a:ext cx="5714612" cy="4189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FFFFFF"/>
              </a:buClr>
              <a:buSzPts val="4200"/>
              <a:buFont typeface="Arial"/>
              <a:buNone/>
              <a:defRPr sz="4200" i="0" cap="none"/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marL="2743200" lvl="5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marL="3200400" lvl="6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marL="3657600" lvl="7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marL="4114800" lvl="8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2"/>
          <p:cNvSpPr txBox="1">
            <a:spLocks noGrp="1"/>
          </p:cNvSpPr>
          <p:nvPr>
            <p:ph type="body" idx="2"/>
          </p:nvPr>
        </p:nvSpPr>
        <p:spPr>
          <a:xfrm>
            <a:off x="4245836" y="5071955"/>
            <a:ext cx="4513129" cy="422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70"/>
              <a:buFont typeface="Arial"/>
              <a:buNone/>
              <a:defRPr sz="2370" i="0"/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marL="2743200" lvl="5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marL="3200400" lvl="6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marL="3657600" lvl="7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marL="4114800" lvl="8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7" name="Google Shape;12;p59">
            <a:extLst>
              <a:ext uri="{FF2B5EF4-FFF2-40B4-BE49-F238E27FC236}">
                <a16:creationId xmlns:a16="http://schemas.microsoft.com/office/drawing/2014/main" id="{39F9FEED-421C-2F48-AB53-C1DB217309B9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1680722" y="9098151"/>
            <a:ext cx="1324077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18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&amp; Subtitle White">
  <p:cSld name="Title &amp; Subtitle Whit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3"/>
          <p:cNvSpPr/>
          <p:nvPr/>
        </p:nvSpPr>
        <p:spPr>
          <a:xfrm>
            <a:off x="2374900" y="-2230"/>
            <a:ext cx="8255000" cy="8255001"/>
          </a:xfrm>
          <a:prstGeom prst="rect">
            <a:avLst/>
          </a:prstGeom>
          <a:solidFill>
            <a:srgbClr val="FFFFFF">
              <a:alpha val="89803"/>
            </a:srgb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endParaRPr sz="3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" name="Google Shape;21;p33" descr="boisestate-primarylogo-2color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860592" y="6522173"/>
            <a:ext cx="3283615" cy="995944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33"/>
          <p:cNvSpPr txBox="1">
            <a:spLocks noGrp="1"/>
          </p:cNvSpPr>
          <p:nvPr>
            <p:ph type="body" idx="1"/>
          </p:nvPr>
        </p:nvSpPr>
        <p:spPr>
          <a:xfrm>
            <a:off x="4486417" y="5083292"/>
            <a:ext cx="4031966" cy="399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075" tIns="27075" rIns="27075" bIns="27075" anchor="ctr" anchorCtr="0">
            <a:sp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4200"/>
              </a:buClr>
              <a:buSzPts val="2400"/>
              <a:buFont typeface="Arial"/>
              <a:buNone/>
              <a:defRPr sz="2400" i="0">
                <a:solidFill>
                  <a:srgbClr val="D84200"/>
                </a:solidFill>
              </a:defRPr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marL="2743200" lvl="5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marL="3200400" lvl="6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marL="3657600" lvl="7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marL="4114800" lvl="8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3"/>
          <p:cNvSpPr txBox="1">
            <a:spLocks noGrp="1"/>
          </p:cNvSpPr>
          <p:nvPr>
            <p:ph type="body" idx="2"/>
          </p:nvPr>
        </p:nvSpPr>
        <p:spPr>
          <a:xfrm>
            <a:off x="4141142" y="1696132"/>
            <a:ext cx="4722516" cy="1255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075" tIns="27075" rIns="27075" bIns="27075" anchor="ctr" anchorCtr="0">
            <a:spAutoFit/>
          </a:bodyPr>
          <a:lstStyle>
            <a:lvl1pPr marL="457200" lvl="0" indent="-228600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002EA3"/>
              </a:buClr>
              <a:buSzPts val="4200"/>
              <a:buFont typeface="Arial"/>
              <a:buNone/>
              <a:defRPr sz="4200" i="0" cap="none">
                <a:solidFill>
                  <a:srgbClr val="002EA3"/>
                </a:solidFill>
              </a:defRPr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marL="2743200" lvl="5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marL="3200400" lvl="6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marL="3657600" lvl="7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marL="4114800" lvl="8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7" name="Google Shape;12;p59">
            <a:extLst>
              <a:ext uri="{FF2B5EF4-FFF2-40B4-BE49-F238E27FC236}">
                <a16:creationId xmlns:a16="http://schemas.microsoft.com/office/drawing/2014/main" id="{CA10365A-F4B1-4044-ADF1-5A872CA73DEA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1680722" y="9098151"/>
            <a:ext cx="1324077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18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hoto with Caption  Box &amp; Text Blue">
  <p:cSld name="Photo with Caption  Box &amp; Text Blue">
    <p:bg>
      <p:bgPr>
        <a:solidFill>
          <a:srgbClr val="FFFFFF"/>
        </a:solid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4"/>
          <p:cNvSpPr>
            <a:spLocks noGrp="1"/>
          </p:cNvSpPr>
          <p:nvPr>
            <p:ph type="pic" idx="2"/>
          </p:nvPr>
        </p:nvSpPr>
        <p:spPr>
          <a:xfrm>
            <a:off x="7116974" y="-23206"/>
            <a:ext cx="5924590" cy="9806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 sz="22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 sz="22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 sz="22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 sz="22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 sz="22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 sz="22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 sz="22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 sz="22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 sz="22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" name="Google Shape;27;p34"/>
          <p:cNvSpPr/>
          <p:nvPr/>
        </p:nvSpPr>
        <p:spPr>
          <a:xfrm>
            <a:off x="1127427" y="5207000"/>
            <a:ext cx="7368873" cy="3280836"/>
          </a:xfrm>
          <a:prstGeom prst="rect">
            <a:avLst/>
          </a:prstGeom>
          <a:solidFill>
            <a:srgbClr val="002EA3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34"/>
          <p:cNvSpPr txBox="1">
            <a:spLocks noGrp="1"/>
          </p:cNvSpPr>
          <p:nvPr>
            <p:ph type="body" idx="1"/>
          </p:nvPr>
        </p:nvSpPr>
        <p:spPr>
          <a:xfrm>
            <a:off x="818553" y="1194595"/>
            <a:ext cx="5519635" cy="1095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002EA3"/>
              </a:buClr>
              <a:buSzPts val="3000"/>
              <a:buFont typeface="Arial"/>
              <a:buNone/>
              <a:defRPr sz="3000" b="1" i="0" cap="none">
                <a:solidFill>
                  <a:srgbClr val="002EA3"/>
                </a:solidFill>
              </a:defRPr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marL="2743200" lvl="5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marL="3200400" lvl="6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marL="3657600" lvl="7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marL="4114800" lvl="8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4"/>
          <p:cNvSpPr txBox="1">
            <a:spLocks noGrp="1"/>
          </p:cNvSpPr>
          <p:nvPr>
            <p:ph type="body" idx="3"/>
          </p:nvPr>
        </p:nvSpPr>
        <p:spPr>
          <a:xfrm>
            <a:off x="831253" y="2166585"/>
            <a:ext cx="5924591" cy="2436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542"/>
              </a:buClr>
              <a:buSzPts val="3230"/>
              <a:buFont typeface="Arial"/>
              <a:buNone/>
              <a:defRPr sz="3230" i="0">
                <a:solidFill>
                  <a:srgbClr val="3C4542"/>
                </a:solidFill>
              </a:defRPr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marL="2743200" lvl="5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marL="3200400" lvl="6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marL="3657600" lvl="7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marL="4114800" lvl="8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34"/>
          <p:cNvSpPr txBox="1">
            <a:spLocks noGrp="1"/>
          </p:cNvSpPr>
          <p:nvPr>
            <p:ph type="body" idx="4"/>
          </p:nvPr>
        </p:nvSpPr>
        <p:spPr>
          <a:xfrm>
            <a:off x="1425990" y="5421920"/>
            <a:ext cx="6771747" cy="535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075" tIns="27075" rIns="27075" bIns="27075" anchor="ctr" anchorCtr="0">
            <a:sp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marL="2743200" lvl="5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marL="3200400" lvl="6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marL="3657600" lvl="7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marL="4114800" lvl="8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pic>
        <p:nvPicPr>
          <p:cNvPr id="31" name="Google Shape;31;p34" descr="boisestate-B-orange-whiteoutline.png"/>
          <p:cNvPicPr preferRelativeResize="0"/>
          <p:nvPr/>
        </p:nvPicPr>
        <p:blipFill rotWithShape="1">
          <a:blip r:embed="rId2">
            <a:alphaModFix/>
          </a:blip>
          <a:srcRect t="5676" b="5676"/>
          <a:stretch/>
        </p:blipFill>
        <p:spPr>
          <a:xfrm>
            <a:off x="11963400" y="8891711"/>
            <a:ext cx="1019266" cy="78217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12;p59">
            <a:extLst>
              <a:ext uri="{FF2B5EF4-FFF2-40B4-BE49-F238E27FC236}">
                <a16:creationId xmlns:a16="http://schemas.microsoft.com/office/drawing/2014/main" id="{23153F70-AB56-1043-8898-66A076A16CA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1680722" y="9098151"/>
            <a:ext cx="1324077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18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Orange">
  <p:cSld name="Quote Orange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5"/>
          <p:cNvSpPr txBox="1">
            <a:spLocks noGrp="1"/>
          </p:cNvSpPr>
          <p:nvPr>
            <p:ph type="body" idx="1"/>
          </p:nvPr>
        </p:nvSpPr>
        <p:spPr>
          <a:xfrm>
            <a:off x="1273385" y="3611879"/>
            <a:ext cx="10464804" cy="2136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800"/>
              <a:buFont typeface="Arial"/>
              <a:buNone/>
              <a:defRPr sz="6800" i="0" cap="none"/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marL="2743200" lvl="5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marL="3200400" lvl="6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marL="3657600" lvl="7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marL="4114800" lvl="8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35"/>
          <p:cNvSpPr txBox="1">
            <a:spLocks noGrp="1"/>
          </p:cNvSpPr>
          <p:nvPr>
            <p:ph type="body" idx="2"/>
          </p:nvPr>
        </p:nvSpPr>
        <p:spPr>
          <a:xfrm>
            <a:off x="6210089" y="7851477"/>
            <a:ext cx="584622" cy="3752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075" tIns="27075" rIns="27075" bIns="27075" anchor="ctr" anchorCtr="0">
            <a:sp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marL="2743200" lvl="5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marL="3200400" lvl="6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marL="3657600" lvl="7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marL="4114800" lvl="8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" name="Google Shape;12;p59">
            <a:extLst>
              <a:ext uri="{FF2B5EF4-FFF2-40B4-BE49-F238E27FC236}">
                <a16:creationId xmlns:a16="http://schemas.microsoft.com/office/drawing/2014/main" id="{1D847641-C600-3848-BEDA-D4DEBA994AA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1680722" y="9098151"/>
            <a:ext cx="1324077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18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 Blue">
  <p:cSld name="Quote Blu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6"/>
          <p:cNvSpPr txBox="1">
            <a:spLocks noGrp="1"/>
          </p:cNvSpPr>
          <p:nvPr>
            <p:ph type="body" idx="1"/>
          </p:nvPr>
        </p:nvSpPr>
        <p:spPr>
          <a:xfrm>
            <a:off x="1273385" y="3611879"/>
            <a:ext cx="10464804" cy="2136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800"/>
              <a:buFont typeface="Arial"/>
              <a:buNone/>
              <a:defRPr sz="6800" i="0" cap="none"/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marL="2743200" lvl="5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marL="3200400" lvl="6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marL="3657600" lvl="7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marL="4114800" lvl="8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36"/>
          <p:cNvSpPr txBox="1">
            <a:spLocks noGrp="1"/>
          </p:cNvSpPr>
          <p:nvPr>
            <p:ph type="body" idx="2"/>
          </p:nvPr>
        </p:nvSpPr>
        <p:spPr>
          <a:xfrm>
            <a:off x="6210089" y="8181677"/>
            <a:ext cx="584622" cy="3752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075" tIns="27075" rIns="27075" bIns="27075" anchor="ctr" anchorCtr="0">
            <a:sp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marL="2743200" lvl="5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marL="3200400" lvl="6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marL="3657600" lvl="7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marL="4114800" lvl="8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pic>
        <p:nvPicPr>
          <p:cNvPr id="40" name="Google Shape;40;p36" descr="boisestate-B-orange-whiteoutline.png"/>
          <p:cNvPicPr preferRelativeResize="0"/>
          <p:nvPr/>
        </p:nvPicPr>
        <p:blipFill rotWithShape="1">
          <a:blip r:embed="rId3">
            <a:alphaModFix/>
          </a:blip>
          <a:srcRect t="5676" b="5676"/>
          <a:stretch/>
        </p:blipFill>
        <p:spPr>
          <a:xfrm>
            <a:off x="11968479" y="8891711"/>
            <a:ext cx="1019266" cy="78217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2;p59">
            <a:extLst>
              <a:ext uri="{FF2B5EF4-FFF2-40B4-BE49-F238E27FC236}">
                <a16:creationId xmlns:a16="http://schemas.microsoft.com/office/drawing/2014/main" id="{61FA63BF-7608-1F4A-BCAF-74B02A1C3B6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1680722" y="9098151"/>
            <a:ext cx="1324077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18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About Me">
  <p:cSld name="About Me">
    <p:bg>
      <p:bgPr>
        <a:solidFill>
          <a:srgbClr val="FFFFFF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37"/>
          <p:cNvSpPr>
            <a:spLocks noGrp="1"/>
          </p:cNvSpPr>
          <p:nvPr>
            <p:ph type="pic" idx="2"/>
          </p:nvPr>
        </p:nvSpPr>
        <p:spPr>
          <a:xfrm>
            <a:off x="1449493" y="2560416"/>
            <a:ext cx="2492492" cy="2492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 sz="22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 sz="22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 sz="22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 sz="22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 sz="22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 sz="22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 sz="22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 sz="22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 sz="22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44" name="Google Shape;44;p37"/>
          <p:cNvCxnSpPr/>
          <p:nvPr/>
        </p:nvCxnSpPr>
        <p:spPr>
          <a:xfrm rot="10800000" flipH="1">
            <a:off x="5323839" y="2032432"/>
            <a:ext cx="1" cy="5688736"/>
          </a:xfrm>
          <a:prstGeom prst="straightConnector1">
            <a:avLst/>
          </a:prstGeom>
          <a:noFill/>
          <a:ln w="50800" cap="flat" cmpd="sng">
            <a:solidFill>
              <a:srgbClr val="002EA3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45" name="Google Shape;45;p37"/>
          <p:cNvSpPr txBox="1">
            <a:spLocks noGrp="1"/>
          </p:cNvSpPr>
          <p:nvPr>
            <p:ph type="body" idx="1"/>
          </p:nvPr>
        </p:nvSpPr>
        <p:spPr>
          <a:xfrm>
            <a:off x="6545015" y="2805126"/>
            <a:ext cx="5165991" cy="1171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4200"/>
              </a:buClr>
              <a:buSzPts val="3600"/>
              <a:buFont typeface="Arial"/>
              <a:buNone/>
              <a:defRPr sz="3600" i="0">
                <a:solidFill>
                  <a:srgbClr val="D84200"/>
                </a:solidFill>
              </a:defRPr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marL="2743200" lvl="5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marL="3200400" lvl="6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marL="3657600" lvl="7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marL="4114800" lvl="8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37"/>
          <p:cNvSpPr txBox="1">
            <a:spLocks noGrp="1"/>
          </p:cNvSpPr>
          <p:nvPr>
            <p:ph type="body" idx="3"/>
          </p:nvPr>
        </p:nvSpPr>
        <p:spPr>
          <a:xfrm>
            <a:off x="6545015" y="4158967"/>
            <a:ext cx="5165991" cy="3737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542"/>
              </a:buClr>
              <a:buSzPts val="3400"/>
              <a:buFont typeface="Arial"/>
              <a:buNone/>
              <a:defRPr sz="3400" i="0">
                <a:solidFill>
                  <a:srgbClr val="3C4542"/>
                </a:solidFill>
              </a:defRPr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marL="2743200" lvl="5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marL="3200400" lvl="6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marL="3657600" lvl="7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marL="4114800" lvl="8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37"/>
          <p:cNvSpPr txBox="1">
            <a:spLocks noGrp="1"/>
          </p:cNvSpPr>
          <p:nvPr>
            <p:ph type="body" idx="4"/>
          </p:nvPr>
        </p:nvSpPr>
        <p:spPr>
          <a:xfrm>
            <a:off x="1438690" y="5273792"/>
            <a:ext cx="2514097" cy="399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075" tIns="27075" rIns="27075" bIns="27075" anchor="ctr" anchorCtr="0">
            <a:sp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EA3"/>
              </a:buClr>
              <a:buSzPts val="2400"/>
              <a:buFont typeface="Arial"/>
              <a:buNone/>
              <a:defRPr sz="2400" b="1" i="0" cap="none">
                <a:solidFill>
                  <a:srgbClr val="002EA3"/>
                </a:solidFill>
              </a:defRPr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marL="2743200" lvl="5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marL="3200400" lvl="6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marL="3657600" lvl="7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marL="4114800" lvl="8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pic>
        <p:nvPicPr>
          <p:cNvPr id="48" name="Google Shape;48;p37" descr="boisestate-B-2color.png"/>
          <p:cNvPicPr preferRelativeResize="0"/>
          <p:nvPr/>
        </p:nvPicPr>
        <p:blipFill rotWithShape="1">
          <a:blip r:embed="rId2">
            <a:alphaModFix/>
          </a:blip>
          <a:srcRect t="5599" b="5598"/>
          <a:stretch/>
        </p:blipFill>
        <p:spPr>
          <a:xfrm>
            <a:off x="11963400" y="8889999"/>
            <a:ext cx="1019821" cy="783962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12;p59">
            <a:extLst>
              <a:ext uri="{FF2B5EF4-FFF2-40B4-BE49-F238E27FC236}">
                <a16:creationId xmlns:a16="http://schemas.microsoft.com/office/drawing/2014/main" id="{E77EFBCD-058E-BD41-8480-7499EA6BC7C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1680722" y="9098151"/>
            <a:ext cx="1324077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18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 Signature Mark Slide">
  <p:cSld name="Blank Signature Mark Slid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38" descr="BoiseState-PrimaryMark-OrangeWhiteOutline-D64309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01382" y="3465309"/>
            <a:ext cx="8802037" cy="2822982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12;p59">
            <a:extLst>
              <a:ext uri="{FF2B5EF4-FFF2-40B4-BE49-F238E27FC236}">
                <a16:creationId xmlns:a16="http://schemas.microsoft.com/office/drawing/2014/main" id="{2C28A1E6-D038-3346-8555-71EC5831EDA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1680722" y="9098151"/>
            <a:ext cx="1324077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18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0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30" descr="boisestate-B-blue-whiteoutline.png"/>
          <p:cNvPicPr preferRelativeResize="0"/>
          <p:nvPr/>
        </p:nvPicPr>
        <p:blipFill rotWithShape="1">
          <a:blip r:embed="rId11">
            <a:alphaModFix/>
          </a:blip>
          <a:srcRect t="5559" b="5557"/>
          <a:stretch/>
        </p:blipFill>
        <p:spPr>
          <a:xfrm>
            <a:off x="11963400" y="8889999"/>
            <a:ext cx="1016000" cy="78172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30"/>
          <p:cNvSpPr txBox="1">
            <a:spLocks noGrp="1"/>
          </p:cNvSpPr>
          <p:nvPr>
            <p:ph type="title"/>
          </p:nvPr>
        </p:nvSpPr>
        <p:spPr>
          <a:xfrm>
            <a:off x="1948462" y="731519"/>
            <a:ext cx="10403841" cy="30999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EA3"/>
              </a:buClr>
              <a:buSzPts val="3600"/>
              <a:buFont typeface="Arial"/>
              <a:buNone/>
              <a:defRPr sz="3600" b="1" i="0" u="none" strike="noStrike" cap="none">
                <a:solidFill>
                  <a:srgbClr val="002EA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EA3"/>
              </a:buClr>
              <a:buSzPts val="3600"/>
              <a:buFont typeface="Arial"/>
              <a:buNone/>
              <a:defRPr sz="3600" b="1" i="0" u="none" strike="noStrike" cap="none">
                <a:solidFill>
                  <a:srgbClr val="002EA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EA3"/>
              </a:buClr>
              <a:buSzPts val="3600"/>
              <a:buFont typeface="Arial"/>
              <a:buNone/>
              <a:defRPr sz="3600" b="1" i="0" u="none" strike="noStrike" cap="none">
                <a:solidFill>
                  <a:srgbClr val="002EA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EA3"/>
              </a:buClr>
              <a:buSzPts val="3600"/>
              <a:buFont typeface="Arial"/>
              <a:buNone/>
              <a:defRPr sz="3600" b="1" i="0" u="none" strike="noStrike" cap="none">
                <a:solidFill>
                  <a:srgbClr val="002EA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EA3"/>
              </a:buClr>
              <a:buSzPts val="3600"/>
              <a:buFont typeface="Arial"/>
              <a:buNone/>
              <a:defRPr sz="3600" b="1" i="0" u="none" strike="noStrike" cap="none">
                <a:solidFill>
                  <a:srgbClr val="002EA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EA3"/>
              </a:buClr>
              <a:buSzPts val="3600"/>
              <a:buFont typeface="Arial"/>
              <a:buNone/>
              <a:defRPr sz="3600" b="1" i="0" u="none" strike="noStrike" cap="none">
                <a:solidFill>
                  <a:srgbClr val="002EA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EA3"/>
              </a:buClr>
              <a:buSzPts val="3600"/>
              <a:buFont typeface="Arial"/>
              <a:buNone/>
              <a:defRPr sz="3600" b="1" i="0" u="none" strike="noStrike" cap="none">
                <a:solidFill>
                  <a:srgbClr val="002EA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EA3"/>
              </a:buClr>
              <a:buSzPts val="3600"/>
              <a:buFont typeface="Arial"/>
              <a:buNone/>
              <a:defRPr sz="3600" b="1" i="0" u="none" strike="noStrike" cap="none">
                <a:solidFill>
                  <a:srgbClr val="002EA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EA3"/>
              </a:buClr>
              <a:buSzPts val="3600"/>
              <a:buFont typeface="Arial"/>
              <a:buNone/>
              <a:defRPr sz="3600" b="1" i="0" u="none" strike="noStrike" cap="none">
                <a:solidFill>
                  <a:srgbClr val="002EA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30"/>
          <p:cNvSpPr txBox="1">
            <a:spLocks noGrp="1"/>
          </p:cNvSpPr>
          <p:nvPr>
            <p:ph type="body" idx="1"/>
          </p:nvPr>
        </p:nvSpPr>
        <p:spPr>
          <a:xfrm>
            <a:off x="1269999" y="7646245"/>
            <a:ext cx="10464803" cy="3970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 sz="22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 sz="22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 sz="22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 sz="22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 sz="22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 sz="22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 sz="22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 sz="22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 sz="22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Google Shape;12;p59">
            <a:extLst>
              <a:ext uri="{FF2B5EF4-FFF2-40B4-BE49-F238E27FC236}">
                <a16:creationId xmlns:a16="http://schemas.microsoft.com/office/drawing/2014/main" id="{BDA0E14F-84F8-A049-B508-40C7E3FB8FB9}"/>
              </a:ext>
            </a:extLst>
          </p:cNvPr>
          <p:cNvSpPr txBox="1">
            <a:spLocks noGrp="1"/>
          </p:cNvSpPr>
          <p:nvPr>
            <p:ph type="sldNum" idx="4"/>
          </p:nvPr>
        </p:nvSpPr>
        <p:spPr>
          <a:xfrm>
            <a:off x="11680722" y="9098151"/>
            <a:ext cx="1324077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18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3.sv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svg"/><Relationship Id="rId4" Type="http://schemas.openxmlformats.org/officeDocument/2006/relationships/image" Target="../media/image19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6"/>
          <p:cNvSpPr txBox="1"/>
          <p:nvPr/>
        </p:nvSpPr>
        <p:spPr>
          <a:xfrm>
            <a:off x="876515" y="540425"/>
            <a:ext cx="11574405" cy="5163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075" tIns="27075" rIns="27075" bIns="27075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30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Coding </a:t>
            </a:r>
            <a:r>
              <a:rPr lang="en-US" sz="3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– </a:t>
            </a:r>
            <a:r>
              <a:rPr lang="en-US" sz="30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</a:t>
            </a:r>
            <a:r>
              <a:rPr lang="en-US" sz="3000" b="0" i="1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NAM</a:t>
            </a:r>
            <a:endParaRPr sz="30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1143;p42" descr="DESIGN_PAINT_comparison3">
            <a:extLst>
              <a:ext uri="{FF2B5EF4-FFF2-40B4-BE49-F238E27FC236}">
                <a16:creationId xmlns:a16="http://schemas.microsoft.com/office/drawing/2014/main" id="{CB94E99D-3C3F-194D-A85B-284FAD4A6EA1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3">
            <a:alphaModFix amt="50000"/>
          </a:blip>
          <a:srcRect/>
          <a:stretch/>
        </p:blipFill>
        <p:spPr>
          <a:xfrm>
            <a:off x="2117845" y="1596105"/>
            <a:ext cx="8300144" cy="737565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E5159F20-C111-CC42-80B3-FE93111E3EAE}"/>
              </a:ext>
            </a:extLst>
          </p:cNvPr>
          <p:cNvCxnSpPr>
            <a:cxnSpLocks/>
          </p:cNvCxnSpPr>
          <p:nvPr/>
        </p:nvCxnSpPr>
        <p:spPr>
          <a:xfrm>
            <a:off x="3517713" y="2020186"/>
            <a:ext cx="1510088" cy="1125064"/>
          </a:xfrm>
          <a:prstGeom prst="line">
            <a:avLst/>
          </a:prstGeom>
          <a:ln w="25400">
            <a:solidFill>
              <a:srgbClr val="FF0000"/>
            </a:solidFill>
            <a:prstDash val="soli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67968674-DB15-6240-ADAE-7BFA66E10A5C}"/>
              </a:ext>
            </a:extLst>
          </p:cNvPr>
          <p:cNvCxnSpPr>
            <a:cxnSpLocks/>
          </p:cNvCxnSpPr>
          <p:nvPr/>
        </p:nvCxnSpPr>
        <p:spPr>
          <a:xfrm>
            <a:off x="3517713" y="3294934"/>
            <a:ext cx="1510088" cy="4097776"/>
          </a:xfrm>
          <a:prstGeom prst="line">
            <a:avLst/>
          </a:prstGeom>
          <a:ln w="25400">
            <a:solidFill>
              <a:srgbClr val="FF0000"/>
            </a:solidFill>
            <a:prstDash val="soli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47FA2855-BDE2-7047-A7FF-A5CAF6383E88}"/>
              </a:ext>
            </a:extLst>
          </p:cNvPr>
          <p:cNvSpPr/>
          <p:nvPr/>
        </p:nvSpPr>
        <p:spPr>
          <a:xfrm>
            <a:off x="2220715" y="2008756"/>
            <a:ext cx="1280160" cy="130759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761D0AD-BA14-6043-BA6A-45CEE3C560A0}"/>
              </a:ext>
            </a:extLst>
          </p:cNvPr>
          <p:cNvSpPr/>
          <p:nvPr/>
        </p:nvSpPr>
        <p:spPr>
          <a:xfrm>
            <a:off x="5027801" y="3145250"/>
            <a:ext cx="6575425" cy="4247460"/>
          </a:xfrm>
          <a:prstGeom prst="rect">
            <a:avLst/>
          </a:prstGeom>
          <a:solidFill>
            <a:schemeClr val="tx1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9F48C202-0850-F94D-B5C2-BAC1E67FB6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0794" y="3332358"/>
            <a:ext cx="3662042" cy="3893633"/>
          </a:xfrm>
          <a:prstGeom prst="rect">
            <a:avLst/>
          </a:prstGeom>
          <a:ln w="38100">
            <a:noFill/>
          </a:ln>
        </p:spPr>
      </p:pic>
      <p:sp>
        <p:nvSpPr>
          <p:cNvPr id="78" name="Rectangle 77">
            <a:extLst>
              <a:ext uri="{FF2B5EF4-FFF2-40B4-BE49-F238E27FC236}">
                <a16:creationId xmlns:a16="http://schemas.microsoft.com/office/drawing/2014/main" id="{50559C15-5FB9-4F4B-B385-FF46FE7B1461}"/>
              </a:ext>
            </a:extLst>
          </p:cNvPr>
          <p:cNvSpPr/>
          <p:nvPr/>
        </p:nvSpPr>
        <p:spPr>
          <a:xfrm>
            <a:off x="9593931" y="4287754"/>
            <a:ext cx="274320" cy="274320"/>
          </a:xfrm>
          <a:prstGeom prst="rect">
            <a:avLst/>
          </a:prstGeom>
          <a:noFill/>
          <a:ln w="508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B9975C3F-A6C2-0D42-B1EB-DF0AB21F2543}"/>
              </a:ext>
            </a:extLst>
          </p:cNvPr>
          <p:cNvSpPr/>
          <p:nvPr/>
        </p:nvSpPr>
        <p:spPr>
          <a:xfrm>
            <a:off x="9593931" y="4804352"/>
            <a:ext cx="274320" cy="274320"/>
          </a:xfrm>
          <a:prstGeom prst="rect">
            <a:avLst/>
          </a:prstGeom>
          <a:noFill/>
          <a:ln w="508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A64C75E5-4076-E34A-ACC0-79CCD6DED6A0}"/>
              </a:ext>
            </a:extLst>
          </p:cNvPr>
          <p:cNvSpPr/>
          <p:nvPr/>
        </p:nvSpPr>
        <p:spPr>
          <a:xfrm>
            <a:off x="9593931" y="5375322"/>
            <a:ext cx="274320" cy="274320"/>
          </a:xfrm>
          <a:prstGeom prst="rect">
            <a:avLst/>
          </a:prstGeom>
          <a:noFill/>
          <a:ln w="508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0FD4BE41-A913-E846-9666-A743CA12B99C}"/>
              </a:ext>
            </a:extLst>
          </p:cNvPr>
          <p:cNvSpPr/>
          <p:nvPr/>
        </p:nvSpPr>
        <p:spPr>
          <a:xfrm>
            <a:off x="9593931" y="5903293"/>
            <a:ext cx="274320" cy="274320"/>
          </a:xfrm>
          <a:prstGeom prst="rect">
            <a:avLst/>
          </a:prstGeom>
          <a:noFill/>
          <a:ln w="508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74F52B04-8210-E94F-8A3D-97B8EAEC1424}"/>
              </a:ext>
            </a:extLst>
          </p:cNvPr>
          <p:cNvSpPr/>
          <p:nvPr/>
        </p:nvSpPr>
        <p:spPr>
          <a:xfrm>
            <a:off x="9593931" y="6452140"/>
            <a:ext cx="274320" cy="274320"/>
          </a:xfrm>
          <a:prstGeom prst="rect">
            <a:avLst/>
          </a:prstGeom>
          <a:noFill/>
          <a:ln w="508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19D6561A-B565-E744-84C6-E68F14044F50}"/>
              </a:ext>
            </a:extLst>
          </p:cNvPr>
          <p:cNvSpPr/>
          <p:nvPr/>
        </p:nvSpPr>
        <p:spPr>
          <a:xfrm>
            <a:off x="8847906" y="3573368"/>
            <a:ext cx="3034500" cy="312705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84" name="Google Shape;175;p5">
            <a:extLst>
              <a:ext uri="{FF2B5EF4-FFF2-40B4-BE49-F238E27FC236}">
                <a16:creationId xmlns:a16="http://schemas.microsoft.com/office/drawing/2014/main" id="{1F642811-68F2-2C46-AECF-7B29F88D999D}"/>
              </a:ext>
            </a:extLst>
          </p:cNvPr>
          <p:cNvSpPr/>
          <p:nvPr/>
        </p:nvSpPr>
        <p:spPr>
          <a:xfrm>
            <a:off x="9077737" y="3625046"/>
            <a:ext cx="2680503" cy="360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</a:pPr>
            <a:r>
              <a:rPr lang="en-US" sz="2000" b="1" i="0" u="none" strike="noStrike" cap="none" dirty="0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     LEGEND</a:t>
            </a:r>
          </a:p>
          <a:p>
            <a:pPr marL="342900" lvl="1" indent="-342900">
              <a:buSzPts val="2000"/>
              <a:buFont typeface="Arial"/>
              <a:buChar char="•"/>
            </a:pPr>
            <a:endParaRPr lang="en-US" sz="1600" b="0" i="0" u="none" strike="noStrike" cap="none" dirty="0">
              <a:solidFill>
                <a:srgbClr val="BFBFBF"/>
              </a:solidFill>
              <a:latin typeface="Arial"/>
              <a:ea typeface="Arial"/>
              <a:cs typeface="Arial"/>
              <a:sym typeface="Arial"/>
            </a:endParaRP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</a:pPr>
            <a:r>
              <a:rPr lang="en-US" sz="2000" dirty="0">
                <a:solidFill>
                  <a:srgbClr val="BFBFBF"/>
                </a:solidFill>
              </a:rPr>
              <a:t>	</a:t>
            </a:r>
            <a:r>
              <a:rPr lang="en-US" sz="2000" b="0" i="0" u="none" strike="noStrike" cap="none" dirty="0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data droplet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endParaRPr lang="en-US" sz="1600" b="0" i="0" u="none" strike="noStrike" cap="none" dirty="0">
              <a:solidFill>
                <a:srgbClr val="BFBFBF"/>
              </a:solidFill>
              <a:latin typeface="Arial"/>
              <a:ea typeface="Arial"/>
              <a:cs typeface="Arial"/>
              <a:sym typeface="Arial"/>
            </a:endParaRP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</a:pPr>
            <a:r>
              <a:rPr lang="en-US" sz="2000" dirty="0">
                <a:solidFill>
                  <a:srgbClr val="BFBFBF"/>
                </a:solidFill>
              </a:rPr>
              <a:t>	index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endParaRPr lang="en-US" sz="1600" dirty="0">
              <a:solidFill>
                <a:srgbClr val="BFBFBF"/>
              </a:solidFill>
            </a:endParaRP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</a:pPr>
            <a:r>
              <a:rPr lang="en-US" sz="2000" dirty="0">
                <a:solidFill>
                  <a:srgbClr val="BFBFBF"/>
                </a:solidFill>
              </a:rPr>
              <a:t>	orientation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endParaRPr lang="en-US" sz="1600" dirty="0">
              <a:solidFill>
                <a:srgbClr val="BFBFBF"/>
              </a:solidFill>
            </a:endParaRP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</a:pPr>
            <a:r>
              <a:rPr lang="en-US" sz="2000" dirty="0">
                <a:solidFill>
                  <a:srgbClr val="BFBFBF"/>
                </a:solidFill>
              </a:rPr>
              <a:t>	parity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endParaRPr lang="en-US" sz="1600" dirty="0">
              <a:solidFill>
                <a:srgbClr val="BFBFBF"/>
              </a:solidFill>
            </a:endParaRP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</a:pPr>
            <a:r>
              <a:rPr lang="en-US" sz="2000" dirty="0">
                <a:solidFill>
                  <a:srgbClr val="BFBFBF"/>
                </a:solidFill>
              </a:rPr>
              <a:t>	checksum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endParaRPr lang="en-US" sz="2000" dirty="0">
              <a:solidFill>
                <a:srgbClr val="BFBFBF"/>
              </a:solidFill>
            </a:endParaRPr>
          </a:p>
        </p:txBody>
      </p:sp>
      <p:sp>
        <p:nvSpPr>
          <p:cNvPr id="86" name="Google Shape;138;p1">
            <a:extLst>
              <a:ext uri="{FF2B5EF4-FFF2-40B4-BE49-F238E27FC236}">
                <a16:creationId xmlns:a16="http://schemas.microsoft.com/office/drawing/2014/main" id="{87B27240-E4B1-024B-9A0F-D3F8143B458A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1821240" y="9001379"/>
            <a:ext cx="534313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</a:pPr>
            <a:fld id="{00000000-1234-1234-1234-123412341234}" type="slidenum">
              <a:rPr lang="en-US"/>
              <a:t>1</a:t>
            </a:fld>
            <a:endParaRPr dirty="0"/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37A85364-553E-CE4C-952B-1A2EEAE20D93}"/>
              </a:ext>
            </a:extLst>
          </p:cNvPr>
          <p:cNvCxnSpPr>
            <a:cxnSpLocks/>
          </p:cNvCxnSpPr>
          <p:nvPr/>
        </p:nvCxnSpPr>
        <p:spPr>
          <a:xfrm flipH="1">
            <a:off x="9077737" y="3145250"/>
            <a:ext cx="1" cy="4209784"/>
          </a:xfrm>
          <a:prstGeom prst="line">
            <a:avLst/>
          </a:prstGeom>
          <a:ln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10376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F78953C-E17B-544C-AE74-83D14443F5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8753009"/>
              </p:ext>
            </p:extLst>
          </p:nvPr>
        </p:nvGraphicFramePr>
        <p:xfrm>
          <a:off x="952500" y="1639899"/>
          <a:ext cx="11073384" cy="6099048"/>
        </p:xfrm>
        <a:graphic>
          <a:graphicData uri="http://schemas.openxmlformats.org/drawingml/2006/table">
            <a:tbl>
              <a:tblPr/>
              <a:tblGrid>
                <a:gridCol w="1384173">
                  <a:extLst>
                    <a:ext uri="{9D8B030D-6E8A-4147-A177-3AD203B41FA5}">
                      <a16:colId xmlns:a16="http://schemas.microsoft.com/office/drawing/2014/main" val="3718436217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2658418981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2850857648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3693602068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1422863948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4036999930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1859528798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1333051861"/>
                    </a:ext>
                  </a:extLst>
                </a:gridCol>
              </a:tblGrid>
              <a:tr h="1016508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0301461"/>
                  </a:ext>
                </a:extLst>
              </a:tr>
              <a:tr h="1016508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7330609"/>
                  </a:ext>
                </a:extLst>
              </a:tr>
              <a:tr h="1016508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5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1377980"/>
                  </a:ext>
                </a:extLst>
              </a:tr>
              <a:tr h="1016508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7143648"/>
                  </a:ext>
                </a:extLst>
              </a:tr>
              <a:tr h="1016508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3309130"/>
                  </a:ext>
                </a:extLst>
              </a:tr>
              <a:tr h="1016508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5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294953"/>
                  </a:ext>
                </a:extLst>
              </a:tr>
            </a:tbl>
          </a:graphicData>
        </a:graphic>
      </p:graphicFrame>
      <p:sp>
        <p:nvSpPr>
          <p:cNvPr id="14" name="Google Shape;674;p17">
            <a:extLst>
              <a:ext uri="{FF2B5EF4-FFF2-40B4-BE49-F238E27FC236}">
                <a16:creationId xmlns:a16="http://schemas.microsoft.com/office/drawing/2014/main" id="{8279D429-0718-8E4C-B325-F5C0911633A5}"/>
              </a:ext>
            </a:extLst>
          </p:cNvPr>
          <p:cNvSpPr txBox="1"/>
          <p:nvPr/>
        </p:nvSpPr>
        <p:spPr>
          <a:xfrm>
            <a:off x="876515" y="540425"/>
            <a:ext cx="11574405" cy="5163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075" tIns="27075" rIns="27075" bIns="27075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rPr lang="en-US" sz="3000" b="1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dNAM</a:t>
            </a:r>
            <a:r>
              <a:rPr lang="en-US" sz="30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decoding (Parity bit error probability)</a:t>
            </a:r>
            <a:endParaRPr sz="30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3FFF69D-B08D-0B4F-AFD1-8D83603B2B29}"/>
              </a:ext>
            </a:extLst>
          </p:cNvPr>
          <p:cNvSpPr/>
          <p:nvPr/>
        </p:nvSpPr>
        <p:spPr>
          <a:xfrm>
            <a:off x="7072116" y="3139105"/>
            <a:ext cx="182880" cy="18288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F9B44E8-A9AF-7E44-8040-BAB85A494E50}"/>
              </a:ext>
            </a:extLst>
          </p:cNvPr>
          <p:cNvCxnSpPr>
            <a:cxnSpLocks/>
          </p:cNvCxnSpPr>
          <p:nvPr/>
        </p:nvCxnSpPr>
        <p:spPr>
          <a:xfrm flipH="1">
            <a:off x="7224516" y="2046427"/>
            <a:ext cx="3672084" cy="112315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2440057-D9EF-1D45-897D-A65F0A4036A6}"/>
              </a:ext>
            </a:extLst>
          </p:cNvPr>
          <p:cNvCxnSpPr>
            <a:cxnSpLocks/>
          </p:cNvCxnSpPr>
          <p:nvPr/>
        </p:nvCxnSpPr>
        <p:spPr>
          <a:xfrm flipH="1">
            <a:off x="9982830" y="2198827"/>
            <a:ext cx="1066170" cy="87776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3F90109-2683-9246-A319-E41BDA4C54A5}"/>
              </a:ext>
            </a:extLst>
          </p:cNvPr>
          <p:cNvCxnSpPr>
            <a:cxnSpLocks/>
          </p:cNvCxnSpPr>
          <p:nvPr/>
        </p:nvCxnSpPr>
        <p:spPr>
          <a:xfrm flipH="1">
            <a:off x="9892145" y="2351227"/>
            <a:ext cx="1309255" cy="281897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6F635F3-5557-DC4B-8CD9-E8E7EC83E9C4}"/>
              </a:ext>
            </a:extLst>
          </p:cNvPr>
          <p:cNvCxnSpPr>
            <a:cxnSpLocks/>
          </p:cNvCxnSpPr>
          <p:nvPr/>
        </p:nvCxnSpPr>
        <p:spPr>
          <a:xfrm flipH="1">
            <a:off x="8569667" y="2283414"/>
            <a:ext cx="2539159" cy="288678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CE2E29EC-3976-AA42-A154-263ADB155D52}"/>
              </a:ext>
            </a:extLst>
          </p:cNvPr>
          <p:cNvSpPr/>
          <p:nvPr/>
        </p:nvSpPr>
        <p:spPr>
          <a:xfrm>
            <a:off x="9842794" y="3047665"/>
            <a:ext cx="182880" cy="18288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2A97C95-1CEF-C84B-8A83-6CE9ABEDEB89}"/>
              </a:ext>
            </a:extLst>
          </p:cNvPr>
          <p:cNvSpPr/>
          <p:nvPr/>
        </p:nvSpPr>
        <p:spPr>
          <a:xfrm>
            <a:off x="8403412" y="5143497"/>
            <a:ext cx="182880" cy="18288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CE459F5A-E30A-544E-8DAE-1877A8A79E66}"/>
              </a:ext>
            </a:extLst>
          </p:cNvPr>
          <p:cNvSpPr/>
          <p:nvPr/>
        </p:nvSpPr>
        <p:spPr>
          <a:xfrm>
            <a:off x="9776030" y="5170198"/>
            <a:ext cx="182880" cy="18288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FEE762AA-80F9-6345-B66B-51A6E20454D7}"/>
              </a:ext>
            </a:extLst>
          </p:cNvPr>
          <p:cNvGrpSpPr/>
          <p:nvPr/>
        </p:nvGrpSpPr>
        <p:grpSpPr>
          <a:xfrm>
            <a:off x="510540" y="7936260"/>
            <a:ext cx="12083148" cy="415527"/>
            <a:chOff x="510540" y="7565550"/>
            <a:chExt cx="12083148" cy="415527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DB5D288B-FFDF-9F44-AF58-FBFC27954072}"/>
                </a:ext>
              </a:extLst>
            </p:cNvPr>
            <p:cNvSpPr txBox="1"/>
            <p:nvPr/>
          </p:nvSpPr>
          <p:spPr>
            <a:xfrm>
              <a:off x="10770753" y="7565550"/>
              <a:ext cx="182293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Probable error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AC161A9B-F7E6-6F41-9C6C-2187AFB66FF4}"/>
                </a:ext>
              </a:extLst>
            </p:cNvPr>
            <p:cNvSpPr/>
            <p:nvPr/>
          </p:nvSpPr>
          <p:spPr>
            <a:xfrm>
              <a:off x="510540" y="7650561"/>
              <a:ext cx="231978" cy="230089"/>
            </a:xfrm>
            <a:prstGeom prst="rect">
              <a:avLst/>
            </a:prstGeom>
            <a:solidFill>
              <a:srgbClr val="FF00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58D89D9-42FD-F14A-AF29-3223FDD83A92}"/>
                </a:ext>
              </a:extLst>
            </p:cNvPr>
            <p:cNvSpPr txBox="1"/>
            <p:nvPr/>
          </p:nvSpPr>
          <p:spPr>
            <a:xfrm>
              <a:off x="757011" y="7572207"/>
              <a:ext cx="190789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Orientation bits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B0A2B0D2-C298-5C4B-A2BD-404A78FBACF3}"/>
                </a:ext>
              </a:extLst>
            </p:cNvPr>
            <p:cNvSpPr txBox="1"/>
            <p:nvPr/>
          </p:nvSpPr>
          <p:spPr>
            <a:xfrm>
              <a:off x="3165588" y="7576784"/>
              <a:ext cx="119616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Data bits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347CC15A-7FA3-E24E-B33B-3484CCFBE0DE}"/>
                </a:ext>
              </a:extLst>
            </p:cNvPr>
            <p:cNvSpPr txBox="1"/>
            <p:nvPr/>
          </p:nvSpPr>
          <p:spPr>
            <a:xfrm>
              <a:off x="4859175" y="7566643"/>
              <a:ext cx="128112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Index bits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93A43CED-CEEF-124E-BD17-D0682FC61822}"/>
                </a:ext>
              </a:extLst>
            </p:cNvPr>
            <p:cNvSpPr txBox="1"/>
            <p:nvPr/>
          </p:nvSpPr>
          <p:spPr>
            <a:xfrm>
              <a:off x="6672007" y="7580967"/>
              <a:ext cx="186621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Checksum bits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E9DEA053-384E-CB46-BD91-84B03A818D70}"/>
                </a:ext>
              </a:extLst>
            </p:cNvPr>
            <p:cNvSpPr txBox="1"/>
            <p:nvPr/>
          </p:nvSpPr>
          <p:spPr>
            <a:xfrm>
              <a:off x="9069936" y="7575987"/>
              <a:ext cx="130997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Parity bits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B73C24BF-B762-CA40-9F4A-DD6771F2E916}"/>
                </a:ext>
              </a:extLst>
            </p:cNvPr>
            <p:cNvSpPr/>
            <p:nvPr/>
          </p:nvSpPr>
          <p:spPr>
            <a:xfrm>
              <a:off x="2896884" y="7645002"/>
              <a:ext cx="231978" cy="230089"/>
            </a:xfrm>
            <a:prstGeom prst="rect">
              <a:avLst/>
            </a:prstGeom>
            <a:solidFill>
              <a:srgbClr val="16FF0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CEA2A833-5E4D-1544-9026-1DBF247EEF8B}"/>
                </a:ext>
              </a:extLst>
            </p:cNvPr>
            <p:cNvSpPr/>
            <p:nvPr/>
          </p:nvSpPr>
          <p:spPr>
            <a:xfrm>
              <a:off x="4658223" y="7645002"/>
              <a:ext cx="231978" cy="230089"/>
            </a:xfrm>
            <a:prstGeom prst="rect">
              <a:avLst/>
            </a:prstGeom>
            <a:solidFill>
              <a:srgbClr val="FF05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DB4FB950-2B49-5744-A2AB-A8295EB3AEBB}"/>
                </a:ext>
              </a:extLst>
            </p:cNvPr>
            <p:cNvSpPr/>
            <p:nvPr/>
          </p:nvSpPr>
          <p:spPr>
            <a:xfrm>
              <a:off x="6462889" y="7642999"/>
              <a:ext cx="231978" cy="230089"/>
            </a:xfrm>
            <a:prstGeom prst="rect">
              <a:avLst/>
            </a:prstGeom>
            <a:solidFill>
              <a:srgbClr val="FFFF0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7A992FDE-0923-4240-8B42-ACE8D7A31BE2}"/>
                </a:ext>
              </a:extLst>
            </p:cNvPr>
            <p:cNvSpPr/>
            <p:nvPr/>
          </p:nvSpPr>
          <p:spPr>
            <a:xfrm>
              <a:off x="8837958" y="7642999"/>
              <a:ext cx="231978" cy="230089"/>
            </a:xfrm>
            <a:prstGeom prst="rect">
              <a:avLst/>
            </a:prstGeom>
            <a:solidFill>
              <a:srgbClr val="00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2F6B2286-D479-0146-BD46-A06864001C0B}"/>
                </a:ext>
              </a:extLst>
            </p:cNvPr>
            <p:cNvSpPr/>
            <p:nvPr/>
          </p:nvSpPr>
          <p:spPr>
            <a:xfrm>
              <a:off x="10538775" y="7642999"/>
              <a:ext cx="231978" cy="2300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8DE215D4-0D09-624C-BF03-86CC12952FFE}"/>
              </a:ext>
            </a:extLst>
          </p:cNvPr>
          <p:cNvGrpSpPr/>
          <p:nvPr/>
        </p:nvGrpSpPr>
        <p:grpSpPr>
          <a:xfrm>
            <a:off x="5243016" y="8355774"/>
            <a:ext cx="1472329" cy="590356"/>
            <a:chOff x="5243016" y="8355774"/>
            <a:chExt cx="1472329" cy="590356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61709AEB-47A8-5942-B839-A992EDEEA266}"/>
                </a:ext>
              </a:extLst>
            </p:cNvPr>
            <p:cNvSpPr txBox="1"/>
            <p:nvPr/>
          </p:nvSpPr>
          <p:spPr>
            <a:xfrm>
              <a:off x="5833372" y="8445758"/>
              <a:ext cx="88197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Errors</a:t>
              </a:r>
            </a:p>
          </p:txBody>
        </p:sp>
        <p:pic>
          <p:nvPicPr>
            <p:cNvPr id="46" name="Graphic 45" descr="Close">
              <a:extLst>
                <a:ext uri="{FF2B5EF4-FFF2-40B4-BE49-F238E27FC236}">
                  <a16:creationId xmlns:a16="http://schemas.microsoft.com/office/drawing/2014/main" id="{3A5E8E44-1B63-344B-B367-A7BDE9074B0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243016" y="8355774"/>
              <a:ext cx="590356" cy="590356"/>
            </a:xfrm>
            <a:prstGeom prst="rect">
              <a:avLst/>
            </a:prstGeom>
          </p:spPr>
        </p:pic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4F42F9DB-A165-8A49-9CD3-09DBEE602649}"/>
              </a:ext>
            </a:extLst>
          </p:cNvPr>
          <p:cNvSpPr txBox="1"/>
          <p:nvPr/>
        </p:nvSpPr>
        <p:spPr>
          <a:xfrm>
            <a:off x="4658223" y="8915726"/>
            <a:ext cx="269785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>
                <a:solidFill>
                  <a:schemeClr val="bg1"/>
                </a:solidFill>
              </a:rPr>
              <a:t>15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2EF739F8-5C97-2346-9341-36E15B544E5E}"/>
              </a:ext>
            </a:extLst>
          </p:cNvPr>
          <p:cNvGrpSpPr/>
          <p:nvPr/>
        </p:nvGrpSpPr>
        <p:grpSpPr>
          <a:xfrm>
            <a:off x="980823" y="2638702"/>
            <a:ext cx="3317810" cy="2646932"/>
            <a:chOff x="980823" y="2638702"/>
            <a:chExt cx="3317810" cy="2646932"/>
          </a:xfrm>
        </p:grpSpPr>
        <p:pic>
          <p:nvPicPr>
            <p:cNvPr id="49" name="Graphic 48" descr="Close">
              <a:extLst>
                <a:ext uri="{FF2B5EF4-FFF2-40B4-BE49-F238E27FC236}">
                  <a16:creationId xmlns:a16="http://schemas.microsoft.com/office/drawing/2014/main" id="{234F3C69-6542-9A4F-8E65-9E8AA0B006E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80823" y="2638702"/>
              <a:ext cx="590356" cy="590356"/>
            </a:xfrm>
            <a:prstGeom prst="rect">
              <a:avLst/>
            </a:prstGeom>
          </p:spPr>
        </p:pic>
        <p:pic>
          <p:nvPicPr>
            <p:cNvPr id="50" name="Graphic 49" descr="Close">
              <a:extLst>
                <a:ext uri="{FF2B5EF4-FFF2-40B4-BE49-F238E27FC236}">
                  <a16:creationId xmlns:a16="http://schemas.microsoft.com/office/drawing/2014/main" id="{CABCB072-0919-6447-822D-5B6887CEF72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708277" y="4695278"/>
              <a:ext cx="590356" cy="59035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65512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0" dur="1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9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7" grpId="0" animBg="1"/>
      <p:bldP spid="18" grpId="0" animBg="1"/>
      <p:bldP spid="1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F78953C-E17B-544C-AE74-83D14443F5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9860252"/>
              </p:ext>
            </p:extLst>
          </p:nvPr>
        </p:nvGraphicFramePr>
        <p:xfrm>
          <a:off x="952500" y="1639900"/>
          <a:ext cx="11073384" cy="6099048"/>
        </p:xfrm>
        <a:graphic>
          <a:graphicData uri="http://schemas.openxmlformats.org/drawingml/2006/table">
            <a:tbl>
              <a:tblPr/>
              <a:tblGrid>
                <a:gridCol w="1384173">
                  <a:extLst>
                    <a:ext uri="{9D8B030D-6E8A-4147-A177-3AD203B41FA5}">
                      <a16:colId xmlns:a16="http://schemas.microsoft.com/office/drawing/2014/main" val="3718436217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2658418981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2850857648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3693602068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1422863948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4036999930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1859528798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1333051861"/>
                    </a:ext>
                  </a:extLst>
                </a:gridCol>
              </a:tblGrid>
              <a:tr h="1016508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0301461"/>
                  </a:ext>
                </a:extLst>
              </a:tr>
              <a:tr h="1016508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7330609"/>
                  </a:ext>
                </a:extLst>
              </a:tr>
              <a:tr h="1016508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5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1377980"/>
                  </a:ext>
                </a:extLst>
              </a:tr>
              <a:tr h="1016508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7143648"/>
                  </a:ext>
                </a:extLst>
              </a:tr>
              <a:tr h="1016508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3309130"/>
                  </a:ext>
                </a:extLst>
              </a:tr>
              <a:tr h="1016508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5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294953"/>
                  </a:ext>
                </a:extLst>
              </a:tr>
            </a:tbl>
          </a:graphicData>
        </a:graphic>
      </p:graphicFrame>
      <p:sp>
        <p:nvSpPr>
          <p:cNvPr id="14" name="Google Shape;674;p17">
            <a:extLst>
              <a:ext uri="{FF2B5EF4-FFF2-40B4-BE49-F238E27FC236}">
                <a16:creationId xmlns:a16="http://schemas.microsoft.com/office/drawing/2014/main" id="{8279D429-0718-8E4C-B325-F5C0911633A5}"/>
              </a:ext>
            </a:extLst>
          </p:cNvPr>
          <p:cNvSpPr txBox="1"/>
          <p:nvPr/>
        </p:nvSpPr>
        <p:spPr>
          <a:xfrm>
            <a:off x="876515" y="540425"/>
            <a:ext cx="11574405" cy="5163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075" tIns="27075" rIns="27075" bIns="27075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rPr lang="en-US" sz="3000" b="1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dNAM</a:t>
            </a:r>
            <a:r>
              <a:rPr lang="en-US" sz="30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decoding (Parity bit error probability)</a:t>
            </a:r>
            <a:endParaRPr sz="30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9B62B28-15D7-6D4A-B559-8244386172AC}"/>
              </a:ext>
            </a:extLst>
          </p:cNvPr>
          <p:cNvGrpSpPr/>
          <p:nvPr/>
        </p:nvGrpSpPr>
        <p:grpSpPr>
          <a:xfrm>
            <a:off x="510540" y="7936260"/>
            <a:ext cx="12083148" cy="415527"/>
            <a:chOff x="510540" y="7565550"/>
            <a:chExt cx="12083148" cy="415527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977CB37-A383-5044-9A9A-2A911979B91F}"/>
                </a:ext>
              </a:extLst>
            </p:cNvPr>
            <p:cNvSpPr txBox="1"/>
            <p:nvPr/>
          </p:nvSpPr>
          <p:spPr>
            <a:xfrm>
              <a:off x="10770753" y="7565550"/>
              <a:ext cx="182293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Probable error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7237E99E-08C9-EE4A-95D0-18E148346A2E}"/>
                </a:ext>
              </a:extLst>
            </p:cNvPr>
            <p:cNvSpPr/>
            <p:nvPr/>
          </p:nvSpPr>
          <p:spPr>
            <a:xfrm>
              <a:off x="510540" y="7650561"/>
              <a:ext cx="231978" cy="230089"/>
            </a:xfrm>
            <a:prstGeom prst="rect">
              <a:avLst/>
            </a:prstGeom>
            <a:solidFill>
              <a:srgbClr val="FF00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0D7DF05-2235-F047-A6A7-BCC1E7B11C1B}"/>
                </a:ext>
              </a:extLst>
            </p:cNvPr>
            <p:cNvSpPr txBox="1"/>
            <p:nvPr/>
          </p:nvSpPr>
          <p:spPr>
            <a:xfrm>
              <a:off x="757011" y="7572207"/>
              <a:ext cx="190789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Orientation bits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FAC779C-5EE0-4247-8796-C60FC32DBBA0}"/>
                </a:ext>
              </a:extLst>
            </p:cNvPr>
            <p:cNvSpPr txBox="1"/>
            <p:nvPr/>
          </p:nvSpPr>
          <p:spPr>
            <a:xfrm>
              <a:off x="3165588" y="7576784"/>
              <a:ext cx="119616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Data bits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7126691-D876-BC41-A1FC-AAF32E13A6A9}"/>
                </a:ext>
              </a:extLst>
            </p:cNvPr>
            <p:cNvSpPr txBox="1"/>
            <p:nvPr/>
          </p:nvSpPr>
          <p:spPr>
            <a:xfrm>
              <a:off x="4859175" y="7566643"/>
              <a:ext cx="128112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Index bits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E705057-9361-054F-93E0-F6F47325FFC2}"/>
                </a:ext>
              </a:extLst>
            </p:cNvPr>
            <p:cNvSpPr txBox="1"/>
            <p:nvPr/>
          </p:nvSpPr>
          <p:spPr>
            <a:xfrm>
              <a:off x="6672007" y="7580967"/>
              <a:ext cx="186621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Checksum bits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6D7F11D-A25B-C249-BDA7-923583125295}"/>
                </a:ext>
              </a:extLst>
            </p:cNvPr>
            <p:cNvSpPr txBox="1"/>
            <p:nvPr/>
          </p:nvSpPr>
          <p:spPr>
            <a:xfrm>
              <a:off x="9069936" y="7575987"/>
              <a:ext cx="130997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Parity bits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A5A24835-31D1-BC44-9470-FCA1A9A8E7AE}"/>
                </a:ext>
              </a:extLst>
            </p:cNvPr>
            <p:cNvSpPr/>
            <p:nvPr/>
          </p:nvSpPr>
          <p:spPr>
            <a:xfrm>
              <a:off x="2896884" y="7645002"/>
              <a:ext cx="231978" cy="230089"/>
            </a:xfrm>
            <a:prstGeom prst="rect">
              <a:avLst/>
            </a:prstGeom>
            <a:solidFill>
              <a:srgbClr val="16FF0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7CFB7CF-1D1B-0B44-A7F7-F9BAA41C87D0}"/>
                </a:ext>
              </a:extLst>
            </p:cNvPr>
            <p:cNvSpPr/>
            <p:nvPr/>
          </p:nvSpPr>
          <p:spPr>
            <a:xfrm>
              <a:off x="4658223" y="7645002"/>
              <a:ext cx="231978" cy="230089"/>
            </a:xfrm>
            <a:prstGeom prst="rect">
              <a:avLst/>
            </a:prstGeom>
            <a:solidFill>
              <a:srgbClr val="FF05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B4BB8856-2EE5-0A44-81BD-53C5422AEF4B}"/>
                </a:ext>
              </a:extLst>
            </p:cNvPr>
            <p:cNvSpPr/>
            <p:nvPr/>
          </p:nvSpPr>
          <p:spPr>
            <a:xfrm>
              <a:off x="6462889" y="7642999"/>
              <a:ext cx="231978" cy="230089"/>
            </a:xfrm>
            <a:prstGeom prst="rect">
              <a:avLst/>
            </a:prstGeom>
            <a:solidFill>
              <a:srgbClr val="FFFF0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58E6E215-6C70-4F4D-B740-593553A883DC}"/>
                </a:ext>
              </a:extLst>
            </p:cNvPr>
            <p:cNvSpPr/>
            <p:nvPr/>
          </p:nvSpPr>
          <p:spPr>
            <a:xfrm>
              <a:off x="8837958" y="7642999"/>
              <a:ext cx="231978" cy="230089"/>
            </a:xfrm>
            <a:prstGeom prst="rect">
              <a:avLst/>
            </a:prstGeom>
            <a:solidFill>
              <a:srgbClr val="00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ECC5ADBC-A9E4-224E-A93C-062873E4B91A}"/>
                </a:ext>
              </a:extLst>
            </p:cNvPr>
            <p:cNvSpPr/>
            <p:nvPr/>
          </p:nvSpPr>
          <p:spPr>
            <a:xfrm>
              <a:off x="10538775" y="7642999"/>
              <a:ext cx="231978" cy="2300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2E903F9-1487-6E4D-91FC-702B7239CD7B}"/>
              </a:ext>
            </a:extLst>
          </p:cNvPr>
          <p:cNvGrpSpPr/>
          <p:nvPr/>
        </p:nvGrpSpPr>
        <p:grpSpPr>
          <a:xfrm>
            <a:off x="5243016" y="8355774"/>
            <a:ext cx="1472329" cy="590356"/>
            <a:chOff x="5243016" y="8355774"/>
            <a:chExt cx="1472329" cy="590356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5C51B29D-3D26-F547-B1CF-EB2760B7F773}"/>
                </a:ext>
              </a:extLst>
            </p:cNvPr>
            <p:cNvSpPr txBox="1"/>
            <p:nvPr/>
          </p:nvSpPr>
          <p:spPr>
            <a:xfrm>
              <a:off x="5833372" y="8445758"/>
              <a:ext cx="88197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Errors</a:t>
              </a:r>
            </a:p>
          </p:txBody>
        </p:sp>
        <p:pic>
          <p:nvPicPr>
            <p:cNvPr id="50" name="Graphic 49" descr="Close">
              <a:extLst>
                <a:ext uri="{FF2B5EF4-FFF2-40B4-BE49-F238E27FC236}">
                  <a16:creationId xmlns:a16="http://schemas.microsoft.com/office/drawing/2014/main" id="{B007E870-297E-4C49-8A4C-4E4D74B0C14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243016" y="8355774"/>
              <a:ext cx="590356" cy="590356"/>
            </a:xfrm>
            <a:prstGeom prst="rect">
              <a:avLst/>
            </a:prstGeom>
          </p:spPr>
        </p:pic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02D7F688-661C-E143-BC1E-23968C3A2C2A}"/>
              </a:ext>
            </a:extLst>
          </p:cNvPr>
          <p:cNvSpPr txBox="1"/>
          <p:nvPr/>
        </p:nvSpPr>
        <p:spPr>
          <a:xfrm>
            <a:off x="4658223" y="8915726"/>
            <a:ext cx="269785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>
                <a:solidFill>
                  <a:schemeClr val="bg1"/>
                </a:solidFill>
              </a:rPr>
              <a:t>15</a:t>
            </a: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557464E6-8C6E-664B-BD77-762DAED61314}"/>
              </a:ext>
            </a:extLst>
          </p:cNvPr>
          <p:cNvGrpSpPr/>
          <p:nvPr/>
        </p:nvGrpSpPr>
        <p:grpSpPr>
          <a:xfrm>
            <a:off x="980823" y="2638702"/>
            <a:ext cx="3317810" cy="2646932"/>
            <a:chOff x="980823" y="2638702"/>
            <a:chExt cx="3317810" cy="2646932"/>
          </a:xfrm>
        </p:grpSpPr>
        <p:pic>
          <p:nvPicPr>
            <p:cNvPr id="53" name="Graphic 52" descr="Close">
              <a:extLst>
                <a:ext uri="{FF2B5EF4-FFF2-40B4-BE49-F238E27FC236}">
                  <a16:creationId xmlns:a16="http://schemas.microsoft.com/office/drawing/2014/main" id="{1149C40E-D16E-6242-B17C-904772E8FDD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80823" y="2638702"/>
              <a:ext cx="590356" cy="590356"/>
            </a:xfrm>
            <a:prstGeom prst="rect">
              <a:avLst/>
            </a:prstGeom>
          </p:spPr>
        </p:pic>
        <p:pic>
          <p:nvPicPr>
            <p:cNvPr id="54" name="Graphic 53" descr="Close">
              <a:extLst>
                <a:ext uri="{FF2B5EF4-FFF2-40B4-BE49-F238E27FC236}">
                  <a16:creationId xmlns:a16="http://schemas.microsoft.com/office/drawing/2014/main" id="{A2138C17-35DB-D644-BA7A-101D98BE5F4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708277" y="4695278"/>
              <a:ext cx="590356" cy="59035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96710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F78953C-E17B-544C-AE74-83D14443F5F9}"/>
              </a:ext>
            </a:extLst>
          </p:cNvPr>
          <p:cNvGraphicFramePr>
            <a:graphicFrameLocks noGrp="1"/>
          </p:cNvGraphicFramePr>
          <p:nvPr/>
        </p:nvGraphicFramePr>
        <p:xfrm>
          <a:off x="952500" y="1639122"/>
          <a:ext cx="11073384" cy="6099048"/>
        </p:xfrm>
        <a:graphic>
          <a:graphicData uri="http://schemas.openxmlformats.org/drawingml/2006/table">
            <a:tbl>
              <a:tblPr/>
              <a:tblGrid>
                <a:gridCol w="1384173">
                  <a:extLst>
                    <a:ext uri="{9D8B030D-6E8A-4147-A177-3AD203B41FA5}">
                      <a16:colId xmlns:a16="http://schemas.microsoft.com/office/drawing/2014/main" val="3718436217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2658418981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2850857648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3693602068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1422863948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4036999930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1859528798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1333051861"/>
                    </a:ext>
                  </a:extLst>
                </a:gridCol>
              </a:tblGrid>
              <a:tr h="1016508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0301461"/>
                  </a:ext>
                </a:extLst>
              </a:tr>
              <a:tr h="1016508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7330609"/>
                  </a:ext>
                </a:extLst>
              </a:tr>
              <a:tr h="1016508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5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1377980"/>
                  </a:ext>
                </a:extLst>
              </a:tr>
              <a:tr h="1016508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7143648"/>
                  </a:ext>
                </a:extLst>
              </a:tr>
              <a:tr h="1016508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3309130"/>
                  </a:ext>
                </a:extLst>
              </a:tr>
              <a:tr h="1016508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5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294953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AF986065-0376-0C49-861C-EED92A1CB631}"/>
              </a:ext>
            </a:extLst>
          </p:cNvPr>
          <p:cNvSpPr txBox="1"/>
          <p:nvPr/>
        </p:nvSpPr>
        <p:spPr>
          <a:xfrm>
            <a:off x="4658223" y="8915726"/>
            <a:ext cx="269785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>
                <a:solidFill>
                  <a:schemeClr val="bg1"/>
                </a:solidFill>
              </a:rPr>
              <a:t>111 / 15 = 7.4</a:t>
            </a:r>
          </a:p>
        </p:txBody>
      </p:sp>
      <p:sp>
        <p:nvSpPr>
          <p:cNvPr id="21" name="Google Shape;138;p1">
            <a:extLst>
              <a:ext uri="{FF2B5EF4-FFF2-40B4-BE49-F238E27FC236}">
                <a16:creationId xmlns:a16="http://schemas.microsoft.com/office/drawing/2014/main" id="{8F4921E2-CB9A-CA41-ABE4-9215A958B80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1821240" y="9001379"/>
            <a:ext cx="534313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 dirty="0"/>
          </a:p>
        </p:txBody>
      </p:sp>
      <p:sp>
        <p:nvSpPr>
          <p:cNvPr id="22" name="Google Shape;301;p9">
            <a:extLst>
              <a:ext uri="{FF2B5EF4-FFF2-40B4-BE49-F238E27FC236}">
                <a16:creationId xmlns:a16="http://schemas.microsoft.com/office/drawing/2014/main" id="{3501752A-A147-0A42-9F1A-507DDE5DE02A}"/>
              </a:ext>
            </a:extLst>
          </p:cNvPr>
          <p:cNvSpPr txBox="1"/>
          <p:nvPr/>
        </p:nvSpPr>
        <p:spPr>
          <a:xfrm>
            <a:off x="876515" y="540425"/>
            <a:ext cx="11574405" cy="5163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075" tIns="27075" rIns="27075" bIns="27075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rPr lang="en-US" sz="30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Coding </a:t>
            </a:r>
            <a:r>
              <a:rPr lang="en-US" sz="3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– </a:t>
            </a:r>
            <a:r>
              <a:rPr lang="en-US" sz="3000" b="0" i="1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dNAM</a:t>
            </a:r>
            <a:r>
              <a:rPr lang="en-US" sz="3000" b="0" i="1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decoding (data &amp; parity bits error probability) </a:t>
            </a:r>
            <a:endParaRPr sz="30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2EFC080-6AB3-B540-9D74-B6EA205EBEDA}"/>
              </a:ext>
            </a:extLst>
          </p:cNvPr>
          <p:cNvGrpSpPr/>
          <p:nvPr/>
        </p:nvGrpSpPr>
        <p:grpSpPr>
          <a:xfrm>
            <a:off x="980823" y="2638702"/>
            <a:ext cx="3317810" cy="2646932"/>
            <a:chOff x="980823" y="2638702"/>
            <a:chExt cx="3317810" cy="2646932"/>
          </a:xfrm>
        </p:grpSpPr>
        <p:pic>
          <p:nvPicPr>
            <p:cNvPr id="27" name="Graphic 26" descr="Close">
              <a:extLst>
                <a:ext uri="{FF2B5EF4-FFF2-40B4-BE49-F238E27FC236}">
                  <a16:creationId xmlns:a16="http://schemas.microsoft.com/office/drawing/2014/main" id="{A852C309-B005-FB4E-8E8D-580D9F1267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980823" y="2638702"/>
              <a:ext cx="590356" cy="590356"/>
            </a:xfrm>
            <a:prstGeom prst="rect">
              <a:avLst/>
            </a:prstGeom>
          </p:spPr>
        </p:pic>
        <p:pic>
          <p:nvPicPr>
            <p:cNvPr id="28" name="Graphic 27" descr="Close">
              <a:extLst>
                <a:ext uri="{FF2B5EF4-FFF2-40B4-BE49-F238E27FC236}">
                  <a16:creationId xmlns:a16="http://schemas.microsoft.com/office/drawing/2014/main" id="{81CCE6E9-DEA0-8645-ACCB-7C6423AC8C0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708277" y="4695278"/>
              <a:ext cx="590356" cy="590356"/>
            </a:xfrm>
            <a:prstGeom prst="rect">
              <a:avLst/>
            </a:prstGeom>
          </p:spPr>
        </p:pic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D5EC9733-E4B9-7545-95C5-B5305268AA81}"/>
              </a:ext>
            </a:extLst>
          </p:cNvPr>
          <p:cNvGrpSpPr/>
          <p:nvPr/>
        </p:nvGrpSpPr>
        <p:grpSpPr>
          <a:xfrm>
            <a:off x="510540" y="7936260"/>
            <a:ext cx="12083148" cy="415527"/>
            <a:chOff x="510540" y="7565550"/>
            <a:chExt cx="12083148" cy="415527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E10A6C4D-A6C9-404E-8A1A-58687E4C3B2A}"/>
                </a:ext>
              </a:extLst>
            </p:cNvPr>
            <p:cNvSpPr txBox="1"/>
            <p:nvPr/>
          </p:nvSpPr>
          <p:spPr>
            <a:xfrm>
              <a:off x="10770753" y="7565550"/>
              <a:ext cx="182293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Probable error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E9C8DCEB-B3FE-1E41-A2CE-F9DD9233BABA}"/>
                </a:ext>
              </a:extLst>
            </p:cNvPr>
            <p:cNvSpPr/>
            <p:nvPr/>
          </p:nvSpPr>
          <p:spPr>
            <a:xfrm>
              <a:off x="510540" y="7650561"/>
              <a:ext cx="231978" cy="230089"/>
            </a:xfrm>
            <a:prstGeom prst="rect">
              <a:avLst/>
            </a:prstGeom>
            <a:solidFill>
              <a:srgbClr val="FF00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7A6AD010-47EF-AD4B-AFBF-530EC245F45F}"/>
                </a:ext>
              </a:extLst>
            </p:cNvPr>
            <p:cNvSpPr txBox="1"/>
            <p:nvPr/>
          </p:nvSpPr>
          <p:spPr>
            <a:xfrm>
              <a:off x="757011" y="7572207"/>
              <a:ext cx="190789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Orientation bits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4A6B0248-8C47-F04C-B8C6-BCD48A8DA3E2}"/>
                </a:ext>
              </a:extLst>
            </p:cNvPr>
            <p:cNvSpPr txBox="1"/>
            <p:nvPr/>
          </p:nvSpPr>
          <p:spPr>
            <a:xfrm>
              <a:off x="3165588" y="7576784"/>
              <a:ext cx="119616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Data bits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10CC0C65-780A-1945-ADBB-9FDD36FC3919}"/>
                </a:ext>
              </a:extLst>
            </p:cNvPr>
            <p:cNvSpPr txBox="1"/>
            <p:nvPr/>
          </p:nvSpPr>
          <p:spPr>
            <a:xfrm>
              <a:off x="4859175" y="7566643"/>
              <a:ext cx="128112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Index bits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19328660-6908-9747-8119-FC83384226D4}"/>
                </a:ext>
              </a:extLst>
            </p:cNvPr>
            <p:cNvSpPr txBox="1"/>
            <p:nvPr/>
          </p:nvSpPr>
          <p:spPr>
            <a:xfrm>
              <a:off x="6672007" y="7580967"/>
              <a:ext cx="186621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Checksum bits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837D5FF1-FAD6-024A-8CE3-071E052D2672}"/>
                </a:ext>
              </a:extLst>
            </p:cNvPr>
            <p:cNvSpPr txBox="1"/>
            <p:nvPr/>
          </p:nvSpPr>
          <p:spPr>
            <a:xfrm>
              <a:off x="9069936" y="7575987"/>
              <a:ext cx="130997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Parity bits</a:t>
              </a: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12410B90-22B1-7E45-A504-8976E3AB48F6}"/>
                </a:ext>
              </a:extLst>
            </p:cNvPr>
            <p:cNvSpPr/>
            <p:nvPr/>
          </p:nvSpPr>
          <p:spPr>
            <a:xfrm>
              <a:off x="2896884" y="7645002"/>
              <a:ext cx="231978" cy="230089"/>
            </a:xfrm>
            <a:prstGeom prst="rect">
              <a:avLst/>
            </a:prstGeom>
            <a:solidFill>
              <a:srgbClr val="16FF0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4AE66536-11AE-AC45-AF33-DB890C949BDF}"/>
                </a:ext>
              </a:extLst>
            </p:cNvPr>
            <p:cNvSpPr/>
            <p:nvPr/>
          </p:nvSpPr>
          <p:spPr>
            <a:xfrm>
              <a:off x="4658223" y="7645002"/>
              <a:ext cx="231978" cy="230089"/>
            </a:xfrm>
            <a:prstGeom prst="rect">
              <a:avLst/>
            </a:prstGeom>
            <a:solidFill>
              <a:srgbClr val="FF05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0634996A-4DF8-F34E-B4A7-88C40D744498}"/>
                </a:ext>
              </a:extLst>
            </p:cNvPr>
            <p:cNvSpPr/>
            <p:nvPr/>
          </p:nvSpPr>
          <p:spPr>
            <a:xfrm>
              <a:off x="6462889" y="7642999"/>
              <a:ext cx="231978" cy="230089"/>
            </a:xfrm>
            <a:prstGeom prst="rect">
              <a:avLst/>
            </a:prstGeom>
            <a:solidFill>
              <a:srgbClr val="FFFF0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AD82D047-6837-B147-9F67-9FC82871C016}"/>
                </a:ext>
              </a:extLst>
            </p:cNvPr>
            <p:cNvSpPr/>
            <p:nvPr/>
          </p:nvSpPr>
          <p:spPr>
            <a:xfrm>
              <a:off x="8837958" y="7642999"/>
              <a:ext cx="231978" cy="230089"/>
            </a:xfrm>
            <a:prstGeom prst="rect">
              <a:avLst/>
            </a:prstGeom>
            <a:solidFill>
              <a:srgbClr val="00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09D4F10D-77F8-1347-875D-F0F001AA06A6}"/>
                </a:ext>
              </a:extLst>
            </p:cNvPr>
            <p:cNvSpPr/>
            <p:nvPr/>
          </p:nvSpPr>
          <p:spPr>
            <a:xfrm>
              <a:off x="10538775" y="7642999"/>
              <a:ext cx="231978" cy="2300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3D79ACA7-0BF8-1F46-86ED-A77D6C81D79A}"/>
              </a:ext>
            </a:extLst>
          </p:cNvPr>
          <p:cNvGrpSpPr/>
          <p:nvPr/>
        </p:nvGrpSpPr>
        <p:grpSpPr>
          <a:xfrm>
            <a:off x="5243016" y="8355774"/>
            <a:ext cx="1472329" cy="590356"/>
            <a:chOff x="5243016" y="8355774"/>
            <a:chExt cx="1472329" cy="590356"/>
          </a:xfrm>
        </p:grpSpPr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48B4B7BD-144C-2F47-8423-D4F96806F784}"/>
                </a:ext>
              </a:extLst>
            </p:cNvPr>
            <p:cNvSpPr txBox="1"/>
            <p:nvPr/>
          </p:nvSpPr>
          <p:spPr>
            <a:xfrm>
              <a:off x="5833372" y="8445758"/>
              <a:ext cx="88197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Errors</a:t>
              </a:r>
            </a:p>
          </p:txBody>
        </p:sp>
        <p:pic>
          <p:nvPicPr>
            <p:cNvPr id="59" name="Graphic 58" descr="Close">
              <a:extLst>
                <a:ext uri="{FF2B5EF4-FFF2-40B4-BE49-F238E27FC236}">
                  <a16:creationId xmlns:a16="http://schemas.microsoft.com/office/drawing/2014/main" id="{8F17D208-34FA-154D-8C95-AED296E54EA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243016" y="8355774"/>
              <a:ext cx="590356" cy="590356"/>
            </a:xfrm>
            <a:prstGeom prst="rect">
              <a:avLst/>
            </a:prstGeom>
          </p:spPr>
        </p:pic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FA7C2389-116D-7E42-9233-C38562EE2FF4}"/>
              </a:ext>
            </a:extLst>
          </p:cNvPr>
          <p:cNvSpPr txBox="1"/>
          <p:nvPr/>
        </p:nvSpPr>
        <p:spPr>
          <a:xfrm>
            <a:off x="4658223" y="8915726"/>
            <a:ext cx="269785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>
                <a:solidFill>
                  <a:schemeClr val="bg1"/>
                </a:solidFill>
              </a:rPr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3975042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F78953C-E17B-544C-AE74-83D14443F5F9}"/>
              </a:ext>
            </a:extLst>
          </p:cNvPr>
          <p:cNvGraphicFramePr>
            <a:graphicFrameLocks noGrp="1"/>
          </p:cNvGraphicFramePr>
          <p:nvPr/>
        </p:nvGraphicFramePr>
        <p:xfrm>
          <a:off x="952500" y="1639122"/>
          <a:ext cx="11073384" cy="6099048"/>
        </p:xfrm>
        <a:graphic>
          <a:graphicData uri="http://schemas.openxmlformats.org/drawingml/2006/table">
            <a:tbl>
              <a:tblPr/>
              <a:tblGrid>
                <a:gridCol w="1384173">
                  <a:extLst>
                    <a:ext uri="{9D8B030D-6E8A-4147-A177-3AD203B41FA5}">
                      <a16:colId xmlns:a16="http://schemas.microsoft.com/office/drawing/2014/main" val="3718436217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2658418981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2850857648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3693602068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1422863948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4036999930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1859528798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1333051861"/>
                    </a:ext>
                  </a:extLst>
                </a:gridCol>
              </a:tblGrid>
              <a:tr h="1016508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9.4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0301461"/>
                  </a:ext>
                </a:extLst>
              </a:tr>
              <a:tr h="1016508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1.3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6.12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8.35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7330609"/>
                  </a:ext>
                </a:extLst>
              </a:tr>
              <a:tr h="1016508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5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6.06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8.9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8.71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6.86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1377980"/>
                  </a:ext>
                </a:extLst>
              </a:tr>
              <a:tr h="1016508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7.4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5.6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5.75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7143648"/>
                  </a:ext>
                </a:extLst>
              </a:tr>
              <a:tr h="1016508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7.9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3309130"/>
                  </a:ext>
                </a:extLst>
              </a:tr>
              <a:tr h="1016508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8.0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5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294953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20215CAA-5AD6-4442-A23C-5C2C812D76A5}"/>
              </a:ext>
            </a:extLst>
          </p:cNvPr>
          <p:cNvSpPr/>
          <p:nvPr/>
        </p:nvSpPr>
        <p:spPr>
          <a:xfrm>
            <a:off x="1966086" y="2756850"/>
            <a:ext cx="167640" cy="145416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Google Shape;138;p1">
            <a:extLst>
              <a:ext uri="{FF2B5EF4-FFF2-40B4-BE49-F238E27FC236}">
                <a16:creationId xmlns:a16="http://schemas.microsoft.com/office/drawing/2014/main" id="{2880432D-BA26-C048-9784-F4A375520828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1821240" y="9001379"/>
            <a:ext cx="534313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 dirty="0"/>
          </a:p>
        </p:txBody>
      </p:sp>
      <p:sp>
        <p:nvSpPr>
          <p:cNvPr id="22" name="Google Shape;301;p9">
            <a:extLst>
              <a:ext uri="{FF2B5EF4-FFF2-40B4-BE49-F238E27FC236}">
                <a16:creationId xmlns:a16="http://schemas.microsoft.com/office/drawing/2014/main" id="{C5551D18-A3D9-F04D-84E9-2745BB9B3117}"/>
              </a:ext>
            </a:extLst>
          </p:cNvPr>
          <p:cNvSpPr txBox="1"/>
          <p:nvPr/>
        </p:nvSpPr>
        <p:spPr>
          <a:xfrm>
            <a:off x="876515" y="540425"/>
            <a:ext cx="11574405" cy="5163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075" tIns="27075" rIns="27075" bIns="27075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rPr lang="en-US" sz="30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Coding </a:t>
            </a:r>
            <a:r>
              <a:rPr lang="en-US" sz="3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– </a:t>
            </a:r>
            <a:r>
              <a:rPr lang="en-US" sz="3000" b="0" i="1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dNAM</a:t>
            </a:r>
            <a:r>
              <a:rPr lang="en-US" sz="3000" b="0" i="1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decoding (origami weight) </a:t>
            </a:r>
            <a:endParaRPr sz="30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054DA3C3-1595-D343-8BE4-205017B8EB21}"/>
              </a:ext>
            </a:extLst>
          </p:cNvPr>
          <p:cNvGrpSpPr/>
          <p:nvPr/>
        </p:nvGrpSpPr>
        <p:grpSpPr>
          <a:xfrm>
            <a:off x="980823" y="2638702"/>
            <a:ext cx="3317810" cy="2646932"/>
            <a:chOff x="980823" y="2638702"/>
            <a:chExt cx="3317810" cy="2646932"/>
          </a:xfrm>
        </p:grpSpPr>
        <p:pic>
          <p:nvPicPr>
            <p:cNvPr id="27" name="Graphic 26" descr="Close">
              <a:extLst>
                <a:ext uri="{FF2B5EF4-FFF2-40B4-BE49-F238E27FC236}">
                  <a16:creationId xmlns:a16="http://schemas.microsoft.com/office/drawing/2014/main" id="{F380E41D-C352-7B40-BFCB-12E9D8B319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980823" y="2638702"/>
              <a:ext cx="590356" cy="590356"/>
            </a:xfrm>
            <a:prstGeom prst="rect">
              <a:avLst/>
            </a:prstGeom>
          </p:spPr>
        </p:pic>
        <p:pic>
          <p:nvPicPr>
            <p:cNvPr id="28" name="Graphic 27" descr="Close">
              <a:extLst>
                <a:ext uri="{FF2B5EF4-FFF2-40B4-BE49-F238E27FC236}">
                  <a16:creationId xmlns:a16="http://schemas.microsoft.com/office/drawing/2014/main" id="{A7762B84-ABD9-1049-9C5C-B15CFE55AE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708277" y="4695278"/>
              <a:ext cx="590356" cy="590356"/>
            </a:xfrm>
            <a:prstGeom prst="rect">
              <a:avLst/>
            </a:prstGeom>
          </p:spPr>
        </p:pic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22214FB2-828E-2045-ACBC-8AFD08625702}"/>
              </a:ext>
            </a:extLst>
          </p:cNvPr>
          <p:cNvGrpSpPr/>
          <p:nvPr/>
        </p:nvGrpSpPr>
        <p:grpSpPr>
          <a:xfrm>
            <a:off x="510540" y="7936260"/>
            <a:ext cx="12083148" cy="415527"/>
            <a:chOff x="510540" y="7565550"/>
            <a:chExt cx="12083148" cy="415527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1CE55B9-8E49-E546-B599-9C71D248D492}"/>
                </a:ext>
              </a:extLst>
            </p:cNvPr>
            <p:cNvSpPr txBox="1"/>
            <p:nvPr/>
          </p:nvSpPr>
          <p:spPr>
            <a:xfrm>
              <a:off x="10770753" y="7565550"/>
              <a:ext cx="182293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Probable error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DC227C48-7922-3E44-9EB5-6B8337580BC0}"/>
                </a:ext>
              </a:extLst>
            </p:cNvPr>
            <p:cNvSpPr/>
            <p:nvPr/>
          </p:nvSpPr>
          <p:spPr>
            <a:xfrm>
              <a:off x="510540" y="7650561"/>
              <a:ext cx="231978" cy="230089"/>
            </a:xfrm>
            <a:prstGeom prst="rect">
              <a:avLst/>
            </a:prstGeom>
            <a:solidFill>
              <a:srgbClr val="FF00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D4A06F1-0B1C-2D41-992E-7AF19D67CEF8}"/>
                </a:ext>
              </a:extLst>
            </p:cNvPr>
            <p:cNvSpPr txBox="1"/>
            <p:nvPr/>
          </p:nvSpPr>
          <p:spPr>
            <a:xfrm>
              <a:off x="757011" y="7572207"/>
              <a:ext cx="190789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Orientation bits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0188BB64-D48A-A44D-B43C-0949FD2CCBA0}"/>
                </a:ext>
              </a:extLst>
            </p:cNvPr>
            <p:cNvSpPr txBox="1"/>
            <p:nvPr/>
          </p:nvSpPr>
          <p:spPr>
            <a:xfrm>
              <a:off x="3165588" y="7576784"/>
              <a:ext cx="119616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Data bits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34833BC3-0DB6-B541-A571-7315E7397403}"/>
                </a:ext>
              </a:extLst>
            </p:cNvPr>
            <p:cNvSpPr txBox="1"/>
            <p:nvPr/>
          </p:nvSpPr>
          <p:spPr>
            <a:xfrm>
              <a:off x="4859175" y="7566643"/>
              <a:ext cx="128112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Index bits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E3FE06CF-5FF4-9441-9A20-7C0983F68927}"/>
                </a:ext>
              </a:extLst>
            </p:cNvPr>
            <p:cNvSpPr txBox="1"/>
            <p:nvPr/>
          </p:nvSpPr>
          <p:spPr>
            <a:xfrm>
              <a:off x="6672007" y="7580967"/>
              <a:ext cx="186621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Checksum bits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5988140-5934-4746-B7B4-5C01EF048F04}"/>
                </a:ext>
              </a:extLst>
            </p:cNvPr>
            <p:cNvSpPr txBox="1"/>
            <p:nvPr/>
          </p:nvSpPr>
          <p:spPr>
            <a:xfrm>
              <a:off x="9069936" y="7575987"/>
              <a:ext cx="130997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Parity bits</a:t>
              </a: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D369E8D1-26BF-6F43-B0E4-D9C5EB15B605}"/>
                </a:ext>
              </a:extLst>
            </p:cNvPr>
            <p:cNvSpPr/>
            <p:nvPr/>
          </p:nvSpPr>
          <p:spPr>
            <a:xfrm>
              <a:off x="2896884" y="7645002"/>
              <a:ext cx="231978" cy="230089"/>
            </a:xfrm>
            <a:prstGeom prst="rect">
              <a:avLst/>
            </a:prstGeom>
            <a:solidFill>
              <a:srgbClr val="16FF0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E6BFE09A-2E91-8842-B2E7-0C726609B29C}"/>
                </a:ext>
              </a:extLst>
            </p:cNvPr>
            <p:cNvSpPr/>
            <p:nvPr/>
          </p:nvSpPr>
          <p:spPr>
            <a:xfrm>
              <a:off x="4658223" y="7645002"/>
              <a:ext cx="231978" cy="230089"/>
            </a:xfrm>
            <a:prstGeom prst="rect">
              <a:avLst/>
            </a:prstGeom>
            <a:solidFill>
              <a:srgbClr val="FF05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6E3E73A2-170C-F043-B1C0-69128A72124F}"/>
                </a:ext>
              </a:extLst>
            </p:cNvPr>
            <p:cNvSpPr/>
            <p:nvPr/>
          </p:nvSpPr>
          <p:spPr>
            <a:xfrm>
              <a:off x="6462889" y="7642999"/>
              <a:ext cx="231978" cy="230089"/>
            </a:xfrm>
            <a:prstGeom prst="rect">
              <a:avLst/>
            </a:prstGeom>
            <a:solidFill>
              <a:srgbClr val="FFFF0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1208F35B-2CCF-A940-A180-CDD50450200C}"/>
                </a:ext>
              </a:extLst>
            </p:cNvPr>
            <p:cNvSpPr/>
            <p:nvPr/>
          </p:nvSpPr>
          <p:spPr>
            <a:xfrm>
              <a:off x="8837958" y="7642999"/>
              <a:ext cx="231978" cy="230089"/>
            </a:xfrm>
            <a:prstGeom prst="rect">
              <a:avLst/>
            </a:prstGeom>
            <a:solidFill>
              <a:srgbClr val="00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55E8F2A4-0E4D-604A-9666-AAD7FCE92D18}"/>
                </a:ext>
              </a:extLst>
            </p:cNvPr>
            <p:cNvSpPr/>
            <p:nvPr/>
          </p:nvSpPr>
          <p:spPr>
            <a:xfrm>
              <a:off x="10538775" y="7642999"/>
              <a:ext cx="231978" cy="2300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AB5290F5-F707-974D-ABA9-6DECCFC9CCA0}"/>
              </a:ext>
            </a:extLst>
          </p:cNvPr>
          <p:cNvGrpSpPr/>
          <p:nvPr/>
        </p:nvGrpSpPr>
        <p:grpSpPr>
          <a:xfrm>
            <a:off x="5243016" y="8355774"/>
            <a:ext cx="1472329" cy="590356"/>
            <a:chOff x="5243016" y="8355774"/>
            <a:chExt cx="1472329" cy="590356"/>
          </a:xfrm>
        </p:grpSpPr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1A75C72C-DF09-D944-A417-2FC4BF3E4DB2}"/>
                </a:ext>
              </a:extLst>
            </p:cNvPr>
            <p:cNvSpPr txBox="1"/>
            <p:nvPr/>
          </p:nvSpPr>
          <p:spPr>
            <a:xfrm>
              <a:off x="5833372" y="8445758"/>
              <a:ext cx="88197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Errors</a:t>
              </a:r>
            </a:p>
          </p:txBody>
        </p:sp>
        <p:pic>
          <p:nvPicPr>
            <p:cNvPr id="59" name="Graphic 58" descr="Close">
              <a:extLst>
                <a:ext uri="{FF2B5EF4-FFF2-40B4-BE49-F238E27FC236}">
                  <a16:creationId xmlns:a16="http://schemas.microsoft.com/office/drawing/2014/main" id="{C70923B5-61B1-4741-BEA1-29136D8F7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243016" y="8355774"/>
              <a:ext cx="590356" cy="59035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12773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F78953C-E17B-544C-AE74-83D14443F5F9}"/>
              </a:ext>
            </a:extLst>
          </p:cNvPr>
          <p:cNvGraphicFramePr>
            <a:graphicFrameLocks noGrp="1"/>
          </p:cNvGraphicFramePr>
          <p:nvPr/>
        </p:nvGraphicFramePr>
        <p:xfrm>
          <a:off x="952500" y="1639122"/>
          <a:ext cx="11073384" cy="6099048"/>
        </p:xfrm>
        <a:graphic>
          <a:graphicData uri="http://schemas.openxmlformats.org/drawingml/2006/table">
            <a:tbl>
              <a:tblPr/>
              <a:tblGrid>
                <a:gridCol w="1384173">
                  <a:extLst>
                    <a:ext uri="{9D8B030D-6E8A-4147-A177-3AD203B41FA5}">
                      <a16:colId xmlns:a16="http://schemas.microsoft.com/office/drawing/2014/main" val="3718436217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2658418981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2850857648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3693602068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1422863948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4036999930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1859528798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1333051861"/>
                    </a:ext>
                  </a:extLst>
                </a:gridCol>
              </a:tblGrid>
              <a:tr h="1016508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0301461"/>
                  </a:ext>
                </a:extLst>
              </a:tr>
              <a:tr h="1016508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2.4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7330609"/>
                  </a:ext>
                </a:extLst>
              </a:tr>
              <a:tr h="1016508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5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1377980"/>
                  </a:ext>
                </a:extLst>
              </a:tr>
              <a:tr h="1016508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5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7143648"/>
                  </a:ext>
                </a:extLst>
              </a:tr>
              <a:tr h="1016508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3309130"/>
                  </a:ext>
                </a:extLst>
              </a:tr>
              <a:tr h="1016508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5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5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294953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20215CAA-5AD6-4442-A23C-5C2C812D76A5}"/>
              </a:ext>
            </a:extLst>
          </p:cNvPr>
          <p:cNvSpPr/>
          <p:nvPr/>
        </p:nvSpPr>
        <p:spPr>
          <a:xfrm>
            <a:off x="4722561" y="4826218"/>
            <a:ext cx="167640" cy="145416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Google Shape;138;p1">
            <a:extLst>
              <a:ext uri="{FF2B5EF4-FFF2-40B4-BE49-F238E27FC236}">
                <a16:creationId xmlns:a16="http://schemas.microsoft.com/office/drawing/2014/main" id="{F9935905-9EFC-9246-A280-6A742582314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1821240" y="9001379"/>
            <a:ext cx="534313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 dirty="0"/>
          </a:p>
        </p:txBody>
      </p:sp>
      <p:sp>
        <p:nvSpPr>
          <p:cNvPr id="22" name="Google Shape;301;p9">
            <a:extLst>
              <a:ext uri="{FF2B5EF4-FFF2-40B4-BE49-F238E27FC236}">
                <a16:creationId xmlns:a16="http://schemas.microsoft.com/office/drawing/2014/main" id="{CB93068E-FC03-4648-955C-B7C51B88239D}"/>
              </a:ext>
            </a:extLst>
          </p:cNvPr>
          <p:cNvSpPr txBox="1"/>
          <p:nvPr/>
        </p:nvSpPr>
        <p:spPr>
          <a:xfrm>
            <a:off x="876515" y="540425"/>
            <a:ext cx="11574405" cy="5163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075" tIns="27075" rIns="27075" bIns="27075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rPr lang="en-US" sz="30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Coding </a:t>
            </a:r>
            <a:r>
              <a:rPr lang="en-US" sz="3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– </a:t>
            </a:r>
            <a:r>
              <a:rPr lang="en-US" sz="3000" b="0" i="1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dNAM</a:t>
            </a:r>
            <a:r>
              <a:rPr lang="en-US" sz="3000" b="0" i="1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decoding (fixing errors) </a:t>
            </a:r>
            <a:endParaRPr sz="30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" name="Graphic 27" descr="Close">
            <a:extLst>
              <a:ext uri="{FF2B5EF4-FFF2-40B4-BE49-F238E27FC236}">
                <a16:creationId xmlns:a16="http://schemas.microsoft.com/office/drawing/2014/main" id="{FDD8167F-806C-4D43-83E8-D24AD9B5DC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708277" y="4695278"/>
            <a:ext cx="590356" cy="590356"/>
          </a:xfrm>
          <a:prstGeom prst="rect">
            <a:avLst/>
          </a:pr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641F2C50-6AED-294F-84D5-8A76FC2B9098}"/>
              </a:ext>
            </a:extLst>
          </p:cNvPr>
          <p:cNvGrpSpPr/>
          <p:nvPr/>
        </p:nvGrpSpPr>
        <p:grpSpPr>
          <a:xfrm>
            <a:off x="4549603" y="8439381"/>
            <a:ext cx="1472329" cy="590356"/>
            <a:chOff x="5243016" y="8355774"/>
            <a:chExt cx="1472329" cy="590356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372E903-4D95-2C4F-855F-C329AC5BDBFE}"/>
                </a:ext>
              </a:extLst>
            </p:cNvPr>
            <p:cNvSpPr txBox="1"/>
            <p:nvPr/>
          </p:nvSpPr>
          <p:spPr>
            <a:xfrm>
              <a:off x="5833372" y="8445758"/>
              <a:ext cx="88197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Errors</a:t>
              </a:r>
            </a:p>
          </p:txBody>
        </p:sp>
        <p:pic>
          <p:nvPicPr>
            <p:cNvPr id="31" name="Graphic 30" descr="Close">
              <a:extLst>
                <a:ext uri="{FF2B5EF4-FFF2-40B4-BE49-F238E27FC236}">
                  <a16:creationId xmlns:a16="http://schemas.microsoft.com/office/drawing/2014/main" id="{CD20CDE9-6B7A-A848-A64A-40021FF3044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243016" y="8355774"/>
              <a:ext cx="590356" cy="590356"/>
            </a:xfrm>
            <a:prstGeom prst="rect">
              <a:avLst/>
            </a:prstGeom>
          </p:spPr>
        </p:pic>
      </p:grpSp>
      <p:pic>
        <p:nvPicPr>
          <p:cNvPr id="3" name="Graphic 2" descr="Checkmark">
            <a:extLst>
              <a:ext uri="{FF2B5EF4-FFF2-40B4-BE49-F238E27FC236}">
                <a16:creationId xmlns:a16="http://schemas.microsoft.com/office/drawing/2014/main" id="{25B4CB51-2B54-1C48-AC2D-C2D777E1F1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78916" y="2661004"/>
            <a:ext cx="590356" cy="590356"/>
          </a:xfrm>
          <a:prstGeom prst="rect">
            <a:avLst/>
          </a:prstGeom>
        </p:spPr>
      </p:pic>
      <p:pic>
        <p:nvPicPr>
          <p:cNvPr id="33" name="Graphic 32" descr="Checkmark">
            <a:extLst>
              <a:ext uri="{FF2B5EF4-FFF2-40B4-BE49-F238E27FC236}">
                <a16:creationId xmlns:a16="http://schemas.microsoft.com/office/drawing/2014/main" id="{2F519146-B22F-D44C-BC9D-3F52CB1070E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368539" y="8445026"/>
            <a:ext cx="590356" cy="590356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E57DF1AF-1BD2-054A-9065-2345F2DD03D1}"/>
              </a:ext>
            </a:extLst>
          </p:cNvPr>
          <p:cNvSpPr txBox="1"/>
          <p:nvPr/>
        </p:nvSpPr>
        <p:spPr>
          <a:xfrm>
            <a:off x="6992622" y="8565294"/>
            <a:ext cx="14237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Fixed error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63AF807E-8B61-974B-8744-93A1A892AF97}"/>
              </a:ext>
            </a:extLst>
          </p:cNvPr>
          <p:cNvGrpSpPr/>
          <p:nvPr/>
        </p:nvGrpSpPr>
        <p:grpSpPr>
          <a:xfrm>
            <a:off x="510540" y="7936260"/>
            <a:ext cx="12083148" cy="415527"/>
            <a:chOff x="510540" y="7565550"/>
            <a:chExt cx="12083148" cy="415527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8E4FBD-1B4C-5049-81A7-F4DCE51165BB}"/>
                </a:ext>
              </a:extLst>
            </p:cNvPr>
            <p:cNvSpPr txBox="1"/>
            <p:nvPr/>
          </p:nvSpPr>
          <p:spPr>
            <a:xfrm>
              <a:off x="10770753" y="7565550"/>
              <a:ext cx="182293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Probable error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D4D76698-127C-3640-9001-EEEBC49E50AF}"/>
                </a:ext>
              </a:extLst>
            </p:cNvPr>
            <p:cNvSpPr/>
            <p:nvPr/>
          </p:nvSpPr>
          <p:spPr>
            <a:xfrm>
              <a:off x="510540" y="7650561"/>
              <a:ext cx="231978" cy="230089"/>
            </a:xfrm>
            <a:prstGeom prst="rect">
              <a:avLst/>
            </a:prstGeom>
            <a:solidFill>
              <a:srgbClr val="FF00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47BBEA11-E86D-4C43-AEB4-B91385BEE99B}"/>
                </a:ext>
              </a:extLst>
            </p:cNvPr>
            <p:cNvSpPr txBox="1"/>
            <p:nvPr/>
          </p:nvSpPr>
          <p:spPr>
            <a:xfrm>
              <a:off x="757011" y="7572207"/>
              <a:ext cx="190789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Orientation bits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1B52BA64-E4E5-BE41-A41B-2179DDF9AEBF}"/>
                </a:ext>
              </a:extLst>
            </p:cNvPr>
            <p:cNvSpPr txBox="1"/>
            <p:nvPr/>
          </p:nvSpPr>
          <p:spPr>
            <a:xfrm>
              <a:off x="3165588" y="7576784"/>
              <a:ext cx="119616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Data bits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4E13A6E4-A448-EC41-AFC8-150524646673}"/>
                </a:ext>
              </a:extLst>
            </p:cNvPr>
            <p:cNvSpPr txBox="1"/>
            <p:nvPr/>
          </p:nvSpPr>
          <p:spPr>
            <a:xfrm>
              <a:off x="4859175" y="7566643"/>
              <a:ext cx="128112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Index bits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E66898DB-AC9F-374C-9964-7D72DE3A207F}"/>
                </a:ext>
              </a:extLst>
            </p:cNvPr>
            <p:cNvSpPr txBox="1"/>
            <p:nvPr/>
          </p:nvSpPr>
          <p:spPr>
            <a:xfrm>
              <a:off x="6672007" y="7580967"/>
              <a:ext cx="186621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Checksum bits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325C90AD-1C2C-BD45-90C2-554C59A19400}"/>
                </a:ext>
              </a:extLst>
            </p:cNvPr>
            <p:cNvSpPr txBox="1"/>
            <p:nvPr/>
          </p:nvSpPr>
          <p:spPr>
            <a:xfrm>
              <a:off x="9069936" y="7575987"/>
              <a:ext cx="130997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Parity bits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8F4B5C37-6FB2-4E47-919E-139762B1E758}"/>
                </a:ext>
              </a:extLst>
            </p:cNvPr>
            <p:cNvSpPr/>
            <p:nvPr/>
          </p:nvSpPr>
          <p:spPr>
            <a:xfrm>
              <a:off x="2896884" y="7645002"/>
              <a:ext cx="231978" cy="230089"/>
            </a:xfrm>
            <a:prstGeom prst="rect">
              <a:avLst/>
            </a:prstGeom>
            <a:solidFill>
              <a:srgbClr val="16FF0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1D39DD78-A2BC-1448-B4DB-3219EF5AE8D0}"/>
                </a:ext>
              </a:extLst>
            </p:cNvPr>
            <p:cNvSpPr/>
            <p:nvPr/>
          </p:nvSpPr>
          <p:spPr>
            <a:xfrm>
              <a:off x="4658223" y="7645002"/>
              <a:ext cx="231978" cy="230089"/>
            </a:xfrm>
            <a:prstGeom prst="rect">
              <a:avLst/>
            </a:prstGeom>
            <a:solidFill>
              <a:srgbClr val="FF05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442AAA4D-A2C7-304B-826B-56F2100FAC78}"/>
                </a:ext>
              </a:extLst>
            </p:cNvPr>
            <p:cNvSpPr/>
            <p:nvPr/>
          </p:nvSpPr>
          <p:spPr>
            <a:xfrm>
              <a:off x="6462889" y="7642999"/>
              <a:ext cx="231978" cy="230089"/>
            </a:xfrm>
            <a:prstGeom prst="rect">
              <a:avLst/>
            </a:prstGeom>
            <a:solidFill>
              <a:srgbClr val="FFFF0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1AC2C71B-4BA7-D845-A6AB-BCBA12800684}"/>
                </a:ext>
              </a:extLst>
            </p:cNvPr>
            <p:cNvSpPr/>
            <p:nvPr/>
          </p:nvSpPr>
          <p:spPr>
            <a:xfrm>
              <a:off x="8837958" y="7642999"/>
              <a:ext cx="231978" cy="230089"/>
            </a:xfrm>
            <a:prstGeom prst="rect">
              <a:avLst/>
            </a:prstGeom>
            <a:solidFill>
              <a:srgbClr val="00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9B06B260-AC3E-694F-ACEC-463954036005}"/>
                </a:ext>
              </a:extLst>
            </p:cNvPr>
            <p:cNvSpPr/>
            <p:nvPr/>
          </p:nvSpPr>
          <p:spPr>
            <a:xfrm>
              <a:off x="10538775" y="7642999"/>
              <a:ext cx="231978" cy="2300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502862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0ABFBF3-4DF8-584C-A675-ACF3DD526215}"/>
              </a:ext>
            </a:extLst>
          </p:cNvPr>
          <p:cNvGraphicFramePr>
            <a:graphicFrameLocks noGrp="1"/>
          </p:cNvGraphicFramePr>
          <p:nvPr/>
        </p:nvGraphicFramePr>
        <p:xfrm>
          <a:off x="881401" y="2672195"/>
          <a:ext cx="3563249" cy="467785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96427">
                  <a:extLst>
                    <a:ext uri="{9D8B030D-6E8A-4147-A177-3AD203B41FA5}">
                      <a16:colId xmlns:a16="http://schemas.microsoft.com/office/drawing/2014/main" val="2509838338"/>
                    </a:ext>
                  </a:extLst>
                </a:gridCol>
                <a:gridCol w="2066822">
                  <a:extLst>
                    <a:ext uri="{9D8B030D-6E8A-4147-A177-3AD203B41FA5}">
                      <a16:colId xmlns:a16="http://schemas.microsoft.com/office/drawing/2014/main" val="4246280172"/>
                    </a:ext>
                  </a:extLst>
                </a:gridCol>
              </a:tblGrid>
              <a:tr h="1366961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Droplet number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Segments present in that droplet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6077731"/>
                  </a:ext>
                </a:extLst>
              </a:tr>
              <a:tr h="466734">
                <a:tc>
                  <a:txBody>
                    <a:bodyPr/>
                    <a:lstStyle/>
                    <a:p>
                      <a:pPr algn="ctr"/>
                      <a:r>
                        <a:rPr lang="en-US" sz="2000" baseline="0" dirty="0">
                          <a:solidFill>
                            <a:schemeClr val="bg1"/>
                          </a:solidFill>
                        </a:rPr>
                        <a:t>D</a:t>
                      </a:r>
                      <a:r>
                        <a:rPr lang="en-US" sz="2000" baseline="-25000" dirty="0">
                          <a:solidFill>
                            <a:schemeClr val="bg1"/>
                          </a:solidFill>
                        </a:rPr>
                        <a:t>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aseline="0" dirty="0">
                          <a:solidFill>
                            <a:schemeClr val="bg1"/>
                          </a:solidFill>
                        </a:rPr>
                        <a:t>S</a:t>
                      </a:r>
                      <a:r>
                        <a:rPr lang="en-US" sz="2000" baseline="-25000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79838035"/>
                  </a:ext>
                </a:extLst>
              </a:tr>
              <a:tr h="760476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D</a:t>
                      </a:r>
                      <a:r>
                        <a:rPr lang="en-US" sz="2000" baseline="-25000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S</a:t>
                      </a:r>
                      <a:r>
                        <a:rPr lang="en-US" sz="2000" baseline="-25000" dirty="0">
                          <a:solidFill>
                            <a:schemeClr val="bg1"/>
                          </a:solidFill>
                        </a:rPr>
                        <a:t>0</a:t>
                      </a:r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,S</a:t>
                      </a:r>
                      <a:r>
                        <a:rPr lang="en-US" sz="2000" baseline="-25000" dirty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, S</a:t>
                      </a:r>
                      <a:r>
                        <a:rPr lang="en-US" sz="2000" baseline="-25000" dirty="0">
                          <a:solidFill>
                            <a:schemeClr val="bg1"/>
                          </a:solidFill>
                        </a:rPr>
                        <a:t>2</a:t>
                      </a:r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, S</a:t>
                      </a:r>
                      <a:r>
                        <a:rPr lang="en-US" sz="2000" baseline="-25000" dirty="0">
                          <a:solidFill>
                            <a:schemeClr val="bg1"/>
                          </a:solidFill>
                        </a:rPr>
                        <a:t>3</a:t>
                      </a:r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, S</a:t>
                      </a:r>
                      <a:r>
                        <a:rPr lang="en-US" sz="2000" baseline="-25000" dirty="0">
                          <a:solidFill>
                            <a:schemeClr val="bg1"/>
                          </a:solidFill>
                        </a:rPr>
                        <a:t>4</a:t>
                      </a:r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, S</a:t>
                      </a:r>
                      <a:r>
                        <a:rPr lang="en-US" sz="2000" baseline="-25000" dirty="0">
                          <a:solidFill>
                            <a:schemeClr val="bg1"/>
                          </a:solidFill>
                        </a:rPr>
                        <a:t>5</a:t>
                      </a:r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, S</a:t>
                      </a:r>
                      <a:r>
                        <a:rPr lang="en-US" sz="2000" baseline="-25000" dirty="0">
                          <a:solidFill>
                            <a:schemeClr val="bg1"/>
                          </a:solidFill>
                        </a:rPr>
                        <a:t>6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03193635"/>
                  </a:ext>
                </a:extLst>
              </a:tr>
              <a:tr h="466734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D</a:t>
                      </a:r>
                      <a:r>
                        <a:rPr lang="en-US" sz="2000" baseline="-25000" dirty="0">
                          <a:solidFill>
                            <a:schemeClr val="bg1"/>
                          </a:solidFill>
                        </a:rPr>
                        <a:t>6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S</a:t>
                      </a:r>
                      <a:r>
                        <a:rPr lang="en-US" sz="2000" baseline="-25000" dirty="0">
                          <a:solidFill>
                            <a:schemeClr val="bg1"/>
                          </a:solidFill>
                        </a:rPr>
                        <a:t>0</a:t>
                      </a:r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, S</a:t>
                      </a:r>
                      <a:r>
                        <a:rPr lang="en-US" sz="2000" baseline="-25000" dirty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, S</a:t>
                      </a:r>
                      <a:r>
                        <a:rPr lang="en-US" sz="2000" baseline="-25000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80782129"/>
                  </a:ext>
                </a:extLst>
              </a:tr>
              <a:tr h="683478">
                <a:tc>
                  <a:txBody>
                    <a:bodyPr/>
                    <a:lstStyle/>
                    <a:p>
                      <a:pPr algn="ctr"/>
                      <a:r>
                        <a:rPr lang="en-US" sz="2000" baseline="0" dirty="0">
                          <a:solidFill>
                            <a:schemeClr val="bg1"/>
                          </a:solidFill>
                        </a:rPr>
                        <a:t>D</a:t>
                      </a:r>
                      <a:r>
                        <a:rPr lang="en-US" sz="2000" baseline="-25000" dirty="0">
                          <a:solidFill>
                            <a:schemeClr val="bg1"/>
                          </a:solidFill>
                        </a:rPr>
                        <a:t>12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aseline="0" dirty="0">
                          <a:solidFill>
                            <a:schemeClr val="bg1"/>
                          </a:solidFill>
                        </a:rPr>
                        <a:t>S</a:t>
                      </a:r>
                      <a:r>
                        <a:rPr lang="en-US" sz="2000" baseline="-25000" dirty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en-US" sz="2000" baseline="0" dirty="0">
                          <a:solidFill>
                            <a:schemeClr val="bg1"/>
                          </a:solidFill>
                        </a:rPr>
                        <a:t>, S</a:t>
                      </a:r>
                      <a:r>
                        <a:rPr lang="en-US" sz="2000" baseline="-25000" dirty="0">
                          <a:solidFill>
                            <a:schemeClr val="bg1"/>
                          </a:solidFill>
                        </a:rPr>
                        <a:t>2</a:t>
                      </a:r>
                      <a:r>
                        <a:rPr lang="en-US" sz="2000" baseline="0" dirty="0">
                          <a:solidFill>
                            <a:schemeClr val="bg1"/>
                          </a:solidFill>
                        </a:rPr>
                        <a:t>,S</a:t>
                      </a:r>
                      <a:r>
                        <a:rPr lang="en-US" sz="2000" baseline="-25000" dirty="0">
                          <a:solidFill>
                            <a:schemeClr val="bg1"/>
                          </a:solidFill>
                        </a:rPr>
                        <a:t>3</a:t>
                      </a:r>
                      <a:r>
                        <a:rPr lang="en-US" sz="2000" baseline="0" dirty="0">
                          <a:solidFill>
                            <a:schemeClr val="bg1"/>
                          </a:solidFill>
                        </a:rPr>
                        <a:t>, S</a:t>
                      </a:r>
                      <a:r>
                        <a:rPr lang="en-US" sz="2000" baseline="-25000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83513096"/>
                  </a:ext>
                </a:extLst>
              </a:tr>
              <a:tr h="466734">
                <a:tc>
                  <a:txBody>
                    <a:bodyPr/>
                    <a:lstStyle/>
                    <a:p>
                      <a:pPr algn="ctr"/>
                      <a:r>
                        <a:rPr lang="en-US" sz="2000" baseline="0" dirty="0">
                          <a:solidFill>
                            <a:schemeClr val="bg1"/>
                          </a:solidFill>
                        </a:rPr>
                        <a:t>D</a:t>
                      </a:r>
                      <a:r>
                        <a:rPr lang="en-US" sz="2000" baseline="-25000" dirty="0">
                          <a:solidFill>
                            <a:schemeClr val="bg1"/>
                          </a:solidFill>
                        </a:rPr>
                        <a:t>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aseline="0" dirty="0">
                          <a:solidFill>
                            <a:schemeClr val="bg1"/>
                          </a:solidFill>
                        </a:rPr>
                        <a:t>S</a:t>
                      </a:r>
                      <a:r>
                        <a:rPr lang="en-US" sz="2000" baseline="-25000" dirty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en-US" sz="2000" baseline="0" dirty="0">
                          <a:solidFill>
                            <a:schemeClr val="bg1"/>
                          </a:solidFill>
                        </a:rPr>
                        <a:t>, S</a:t>
                      </a:r>
                      <a:r>
                        <a:rPr lang="en-US" sz="2000" baseline="-25000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48735331"/>
                  </a:ext>
                </a:extLst>
              </a:tr>
              <a:tr h="466734">
                <a:tc>
                  <a:txBody>
                    <a:bodyPr/>
                    <a:lstStyle/>
                    <a:p>
                      <a:pPr algn="ctr"/>
                      <a:r>
                        <a:rPr lang="en-US" sz="2000" baseline="0" dirty="0">
                          <a:solidFill>
                            <a:schemeClr val="bg1"/>
                          </a:solidFill>
                        </a:rPr>
                        <a:t>D</a:t>
                      </a:r>
                      <a:r>
                        <a:rPr lang="en-US" sz="2000" baseline="-25000" dirty="0">
                          <a:solidFill>
                            <a:schemeClr val="bg1"/>
                          </a:solidFill>
                        </a:rPr>
                        <a:t>8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aseline="0" dirty="0">
                          <a:solidFill>
                            <a:schemeClr val="bg1"/>
                          </a:solidFill>
                        </a:rPr>
                        <a:t>S</a:t>
                      </a:r>
                      <a:r>
                        <a:rPr lang="en-US" sz="2000" baseline="-25000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22541177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0B8D2CD-1A68-634B-BB5C-FFA46DC8E927}"/>
              </a:ext>
            </a:extLst>
          </p:cNvPr>
          <p:cNvGraphicFramePr>
            <a:graphicFrameLocks noGrp="1"/>
          </p:cNvGraphicFramePr>
          <p:nvPr/>
        </p:nvGraphicFramePr>
        <p:xfrm>
          <a:off x="883581" y="1266622"/>
          <a:ext cx="8554350" cy="77652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55435">
                  <a:extLst>
                    <a:ext uri="{9D8B030D-6E8A-4147-A177-3AD203B41FA5}">
                      <a16:colId xmlns:a16="http://schemas.microsoft.com/office/drawing/2014/main" val="3194649067"/>
                    </a:ext>
                  </a:extLst>
                </a:gridCol>
                <a:gridCol w="855435">
                  <a:extLst>
                    <a:ext uri="{9D8B030D-6E8A-4147-A177-3AD203B41FA5}">
                      <a16:colId xmlns:a16="http://schemas.microsoft.com/office/drawing/2014/main" val="2668138090"/>
                    </a:ext>
                  </a:extLst>
                </a:gridCol>
                <a:gridCol w="855435">
                  <a:extLst>
                    <a:ext uri="{9D8B030D-6E8A-4147-A177-3AD203B41FA5}">
                      <a16:colId xmlns:a16="http://schemas.microsoft.com/office/drawing/2014/main" val="2391051124"/>
                    </a:ext>
                  </a:extLst>
                </a:gridCol>
                <a:gridCol w="855435">
                  <a:extLst>
                    <a:ext uri="{9D8B030D-6E8A-4147-A177-3AD203B41FA5}">
                      <a16:colId xmlns:a16="http://schemas.microsoft.com/office/drawing/2014/main" val="1080876295"/>
                    </a:ext>
                  </a:extLst>
                </a:gridCol>
                <a:gridCol w="855435">
                  <a:extLst>
                    <a:ext uri="{9D8B030D-6E8A-4147-A177-3AD203B41FA5}">
                      <a16:colId xmlns:a16="http://schemas.microsoft.com/office/drawing/2014/main" val="2493503054"/>
                    </a:ext>
                  </a:extLst>
                </a:gridCol>
                <a:gridCol w="855435">
                  <a:extLst>
                    <a:ext uri="{9D8B030D-6E8A-4147-A177-3AD203B41FA5}">
                      <a16:colId xmlns:a16="http://schemas.microsoft.com/office/drawing/2014/main" val="2969861304"/>
                    </a:ext>
                  </a:extLst>
                </a:gridCol>
                <a:gridCol w="855435">
                  <a:extLst>
                    <a:ext uri="{9D8B030D-6E8A-4147-A177-3AD203B41FA5}">
                      <a16:colId xmlns:a16="http://schemas.microsoft.com/office/drawing/2014/main" val="74957818"/>
                    </a:ext>
                  </a:extLst>
                </a:gridCol>
                <a:gridCol w="855435">
                  <a:extLst>
                    <a:ext uri="{9D8B030D-6E8A-4147-A177-3AD203B41FA5}">
                      <a16:colId xmlns:a16="http://schemas.microsoft.com/office/drawing/2014/main" val="3492532855"/>
                    </a:ext>
                  </a:extLst>
                </a:gridCol>
                <a:gridCol w="855435">
                  <a:extLst>
                    <a:ext uri="{9D8B030D-6E8A-4147-A177-3AD203B41FA5}">
                      <a16:colId xmlns:a16="http://schemas.microsoft.com/office/drawing/2014/main" val="932642127"/>
                    </a:ext>
                  </a:extLst>
                </a:gridCol>
                <a:gridCol w="855435">
                  <a:extLst>
                    <a:ext uri="{9D8B030D-6E8A-4147-A177-3AD203B41FA5}">
                      <a16:colId xmlns:a16="http://schemas.microsoft.com/office/drawing/2014/main" val="3270473498"/>
                    </a:ext>
                  </a:extLst>
                </a:gridCol>
              </a:tblGrid>
              <a:tr h="776521">
                <a:tc>
                  <a:txBody>
                    <a:bodyPr/>
                    <a:lstStyle/>
                    <a:p>
                      <a:pPr algn="ctr"/>
                      <a:endParaRPr lang="en-US" sz="9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9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9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9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9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9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9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9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9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900"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71941033"/>
                  </a:ext>
                </a:extLst>
              </a:tr>
            </a:tbl>
          </a:graphicData>
        </a:graphic>
      </p:graphicFrame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47C66BC-C7C5-DB49-B943-1A3928B3EE53}"/>
              </a:ext>
            </a:extLst>
          </p:cNvPr>
          <p:cNvCxnSpPr>
            <a:cxnSpLocks/>
            <a:endCxn id="34" idx="1"/>
          </p:cNvCxnSpPr>
          <p:nvPr/>
        </p:nvCxnSpPr>
        <p:spPr>
          <a:xfrm>
            <a:off x="4444650" y="4252060"/>
            <a:ext cx="3853480" cy="23433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A228C46-43C1-CA49-98E6-468A71FEE62C}"/>
              </a:ext>
            </a:extLst>
          </p:cNvPr>
          <p:cNvCxnSpPr>
            <a:cxnSpLocks/>
          </p:cNvCxnSpPr>
          <p:nvPr/>
        </p:nvCxnSpPr>
        <p:spPr>
          <a:xfrm>
            <a:off x="4444650" y="7103210"/>
            <a:ext cx="4059831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Or 8">
            <a:extLst>
              <a:ext uri="{FF2B5EF4-FFF2-40B4-BE49-F238E27FC236}">
                <a16:creationId xmlns:a16="http://schemas.microsoft.com/office/drawing/2014/main" id="{9B942D3A-755F-0F48-9842-2425372A67A1}"/>
              </a:ext>
            </a:extLst>
          </p:cNvPr>
          <p:cNvSpPr/>
          <p:nvPr/>
        </p:nvSpPr>
        <p:spPr>
          <a:xfrm>
            <a:off x="5222382" y="4765326"/>
            <a:ext cx="274320" cy="274320"/>
          </a:xfrm>
          <a:prstGeom prst="flowChartOr">
            <a:avLst/>
          </a:prstGeom>
          <a:noFill/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7A270CF-52E4-474F-BDBF-92AF35EA78D4}"/>
              </a:ext>
            </a:extLst>
          </p:cNvPr>
          <p:cNvCxnSpPr>
            <a:cxnSpLocks/>
            <a:endCxn id="9" idx="2"/>
          </p:cNvCxnSpPr>
          <p:nvPr/>
        </p:nvCxnSpPr>
        <p:spPr>
          <a:xfrm flipV="1">
            <a:off x="4454175" y="4902486"/>
            <a:ext cx="768207" cy="2398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Elbow Connector 10">
            <a:extLst>
              <a:ext uri="{FF2B5EF4-FFF2-40B4-BE49-F238E27FC236}">
                <a16:creationId xmlns:a16="http://schemas.microsoft.com/office/drawing/2014/main" id="{D1393409-56FB-B648-9CFE-3D139D4844C2}"/>
              </a:ext>
            </a:extLst>
          </p:cNvPr>
          <p:cNvCxnSpPr>
            <a:cxnSpLocks/>
            <a:endCxn id="9" idx="4"/>
          </p:cNvCxnSpPr>
          <p:nvPr/>
        </p:nvCxnSpPr>
        <p:spPr>
          <a:xfrm flipV="1">
            <a:off x="4454175" y="5039646"/>
            <a:ext cx="905367" cy="506644"/>
          </a:xfrm>
          <a:prstGeom prst="bentConnector2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FEF5181-0CF4-6E4A-AC06-3ECC597E56ED}"/>
              </a:ext>
            </a:extLst>
          </p:cNvPr>
          <p:cNvCxnSpPr>
            <a:cxnSpLocks/>
            <a:stCxn id="9" idx="6"/>
          </p:cNvCxnSpPr>
          <p:nvPr/>
        </p:nvCxnSpPr>
        <p:spPr>
          <a:xfrm>
            <a:off x="5496702" y="4902486"/>
            <a:ext cx="737868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Or 12">
            <a:extLst>
              <a:ext uri="{FF2B5EF4-FFF2-40B4-BE49-F238E27FC236}">
                <a16:creationId xmlns:a16="http://schemas.microsoft.com/office/drawing/2014/main" id="{DF9F305A-CF90-9641-8C16-5FC16C674EE9}"/>
              </a:ext>
            </a:extLst>
          </p:cNvPr>
          <p:cNvSpPr/>
          <p:nvPr/>
        </p:nvSpPr>
        <p:spPr>
          <a:xfrm>
            <a:off x="5250910" y="5927187"/>
            <a:ext cx="274320" cy="274320"/>
          </a:xfrm>
          <a:prstGeom prst="flowChartOr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592035C-3ED4-854C-B587-F9377CAD15CA}"/>
              </a:ext>
            </a:extLst>
          </p:cNvPr>
          <p:cNvCxnSpPr>
            <a:cxnSpLocks/>
          </p:cNvCxnSpPr>
          <p:nvPr/>
        </p:nvCxnSpPr>
        <p:spPr>
          <a:xfrm flipV="1">
            <a:off x="4444650" y="6064347"/>
            <a:ext cx="801407" cy="448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Elbow Connector 14">
            <a:extLst>
              <a:ext uri="{FF2B5EF4-FFF2-40B4-BE49-F238E27FC236}">
                <a16:creationId xmlns:a16="http://schemas.microsoft.com/office/drawing/2014/main" id="{2EBE56A5-3066-C745-A03D-DA850397BC86}"/>
              </a:ext>
            </a:extLst>
          </p:cNvPr>
          <p:cNvCxnSpPr>
            <a:cxnSpLocks/>
            <a:endCxn id="13" idx="4"/>
          </p:cNvCxnSpPr>
          <p:nvPr/>
        </p:nvCxnSpPr>
        <p:spPr>
          <a:xfrm flipV="1">
            <a:off x="4433452" y="6201507"/>
            <a:ext cx="954618" cy="482608"/>
          </a:xfrm>
          <a:prstGeom prst="bentConnector2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0CE061D-1600-714F-9C84-FB07AB3BF8AF}"/>
              </a:ext>
            </a:extLst>
          </p:cNvPr>
          <p:cNvCxnSpPr>
            <a:cxnSpLocks/>
            <a:stCxn id="13" idx="6"/>
          </p:cNvCxnSpPr>
          <p:nvPr/>
        </p:nvCxnSpPr>
        <p:spPr>
          <a:xfrm>
            <a:off x="5525230" y="6064347"/>
            <a:ext cx="709340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29AC46F8-A56A-C048-A088-7CDD112D65E4}"/>
              </a:ext>
            </a:extLst>
          </p:cNvPr>
          <p:cNvGraphicFramePr>
            <a:graphicFrameLocks noGrp="1"/>
          </p:cNvGraphicFramePr>
          <p:nvPr/>
        </p:nvGraphicFramePr>
        <p:xfrm>
          <a:off x="6240780" y="4765326"/>
          <a:ext cx="1469838" cy="304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69838">
                  <a:extLst>
                    <a:ext uri="{9D8B030D-6E8A-4147-A177-3AD203B41FA5}">
                      <a16:colId xmlns:a16="http://schemas.microsoft.com/office/drawing/2014/main" val="2581582076"/>
                    </a:ext>
                  </a:extLst>
                </a:gridCol>
              </a:tblGrid>
              <a:tr h="18521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S</a:t>
                      </a:r>
                      <a:r>
                        <a:rPr lang="en-US" sz="2000" baseline="-25000" dirty="0">
                          <a:solidFill>
                            <a:schemeClr val="bg1"/>
                          </a:solidFill>
                        </a:rPr>
                        <a:t>3</a:t>
                      </a:r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, S</a:t>
                      </a:r>
                      <a:r>
                        <a:rPr lang="en-US" sz="2000" baseline="-25000" dirty="0">
                          <a:solidFill>
                            <a:schemeClr val="bg1"/>
                          </a:solidFill>
                        </a:rPr>
                        <a:t>4</a:t>
                      </a:r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, S</a:t>
                      </a:r>
                      <a:r>
                        <a:rPr lang="en-US" sz="2000" baseline="-25000" dirty="0">
                          <a:solidFill>
                            <a:schemeClr val="bg1"/>
                          </a:solidFill>
                        </a:rPr>
                        <a:t>5</a:t>
                      </a:r>
                      <a:r>
                        <a:rPr lang="en-US" sz="2000" baseline="0" dirty="0">
                          <a:solidFill>
                            <a:schemeClr val="bg1"/>
                          </a:solidFill>
                        </a:rPr>
                        <a:t>,S</a:t>
                      </a:r>
                      <a:r>
                        <a:rPr lang="en-US" sz="2000" baseline="-25000" dirty="0">
                          <a:solidFill>
                            <a:schemeClr val="bg1"/>
                          </a:solidFill>
                        </a:rPr>
                        <a:t>6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21497498"/>
                  </a:ext>
                </a:extLst>
              </a:tr>
            </a:tbl>
          </a:graphicData>
        </a:graphic>
      </p:graphicFrame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02AE2F9B-EC58-DC4E-B3DB-465B66947EEA}"/>
              </a:ext>
            </a:extLst>
          </p:cNvPr>
          <p:cNvGraphicFramePr>
            <a:graphicFrameLocks noGrp="1"/>
          </p:cNvGraphicFramePr>
          <p:nvPr/>
        </p:nvGraphicFramePr>
        <p:xfrm>
          <a:off x="6234570" y="5864356"/>
          <a:ext cx="954618" cy="4114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54618">
                  <a:extLst>
                    <a:ext uri="{9D8B030D-6E8A-4147-A177-3AD203B41FA5}">
                      <a16:colId xmlns:a16="http://schemas.microsoft.com/office/drawing/2014/main" val="2581582076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S</a:t>
                      </a:r>
                      <a:r>
                        <a:rPr lang="en-US" sz="2000" baseline="-25000" dirty="0">
                          <a:solidFill>
                            <a:schemeClr val="bg1"/>
                          </a:solidFill>
                        </a:rPr>
                        <a:t>3</a:t>
                      </a:r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, S</a:t>
                      </a:r>
                      <a:r>
                        <a:rPr lang="en-US" sz="2000" baseline="-25000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21497498"/>
                  </a:ext>
                </a:extLst>
              </a:tr>
            </a:tbl>
          </a:graphicData>
        </a:graphic>
      </p:graphicFrame>
      <p:sp>
        <p:nvSpPr>
          <p:cNvPr id="19" name="Or 18">
            <a:extLst>
              <a:ext uri="{FF2B5EF4-FFF2-40B4-BE49-F238E27FC236}">
                <a16:creationId xmlns:a16="http://schemas.microsoft.com/office/drawing/2014/main" id="{090FBEB7-06BC-344B-93E8-37CEDAE7028F}"/>
              </a:ext>
            </a:extLst>
          </p:cNvPr>
          <p:cNvSpPr/>
          <p:nvPr/>
        </p:nvSpPr>
        <p:spPr>
          <a:xfrm>
            <a:off x="7370940" y="5389452"/>
            <a:ext cx="274320" cy="274320"/>
          </a:xfrm>
          <a:prstGeom prst="flowChartOr">
            <a:avLst/>
          </a:prstGeom>
          <a:noFill/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Elbow Connector 19">
            <a:extLst>
              <a:ext uri="{FF2B5EF4-FFF2-40B4-BE49-F238E27FC236}">
                <a16:creationId xmlns:a16="http://schemas.microsoft.com/office/drawing/2014/main" id="{59C8A7CD-8731-A144-A665-AFC8F797217C}"/>
              </a:ext>
            </a:extLst>
          </p:cNvPr>
          <p:cNvCxnSpPr>
            <a:cxnSpLocks/>
            <a:endCxn id="19" idx="0"/>
          </p:cNvCxnSpPr>
          <p:nvPr/>
        </p:nvCxnSpPr>
        <p:spPr>
          <a:xfrm rot="5400000">
            <a:off x="7355663" y="5237011"/>
            <a:ext cx="304879" cy="3"/>
          </a:xfrm>
          <a:prstGeom prst="bentConnector3">
            <a:avLst>
              <a:gd name="adj1" fmla="val 50000"/>
            </a:avLst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AE40961B-46BA-FA43-A189-931A394D94E2}"/>
              </a:ext>
            </a:extLst>
          </p:cNvPr>
          <p:cNvCxnSpPr>
            <a:cxnSpLocks/>
            <a:stCxn id="18" idx="3"/>
            <a:endCxn id="19" idx="4"/>
          </p:cNvCxnSpPr>
          <p:nvPr/>
        </p:nvCxnSpPr>
        <p:spPr>
          <a:xfrm flipV="1">
            <a:off x="7189188" y="5663772"/>
            <a:ext cx="318912" cy="406324"/>
          </a:xfrm>
          <a:prstGeom prst="bentConnector2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0404A24-9B7E-BA41-AADC-B4BDCA8C1882}"/>
              </a:ext>
            </a:extLst>
          </p:cNvPr>
          <p:cNvCxnSpPr>
            <a:cxnSpLocks/>
            <a:stCxn id="19" idx="6"/>
          </p:cNvCxnSpPr>
          <p:nvPr/>
        </p:nvCxnSpPr>
        <p:spPr>
          <a:xfrm>
            <a:off x="7645260" y="5526612"/>
            <a:ext cx="355740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8C8CA31C-F435-364B-8829-A80E2C032E5C}"/>
              </a:ext>
            </a:extLst>
          </p:cNvPr>
          <p:cNvGraphicFramePr>
            <a:graphicFrameLocks noGrp="1"/>
          </p:cNvGraphicFramePr>
          <p:nvPr/>
        </p:nvGraphicFramePr>
        <p:xfrm>
          <a:off x="8013541" y="5325092"/>
          <a:ext cx="1026379" cy="41703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26379">
                  <a:extLst>
                    <a:ext uri="{9D8B030D-6E8A-4147-A177-3AD203B41FA5}">
                      <a16:colId xmlns:a16="http://schemas.microsoft.com/office/drawing/2014/main" val="2581582076"/>
                    </a:ext>
                  </a:extLst>
                </a:gridCol>
              </a:tblGrid>
              <a:tr h="41703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S</a:t>
                      </a:r>
                      <a:r>
                        <a:rPr lang="en-US" sz="2000" baseline="-25000" dirty="0">
                          <a:solidFill>
                            <a:schemeClr val="bg1"/>
                          </a:solidFill>
                        </a:rPr>
                        <a:t>5</a:t>
                      </a:r>
                      <a:r>
                        <a:rPr lang="en-US" sz="2000" baseline="0" dirty="0">
                          <a:solidFill>
                            <a:schemeClr val="bg1"/>
                          </a:solidFill>
                        </a:rPr>
                        <a:t>, S</a:t>
                      </a:r>
                      <a:r>
                        <a:rPr lang="en-US" sz="2000" baseline="-25000" dirty="0">
                          <a:solidFill>
                            <a:schemeClr val="bg1"/>
                          </a:solidFill>
                        </a:rPr>
                        <a:t>6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21497498"/>
                  </a:ext>
                </a:extLst>
              </a:tr>
            </a:tbl>
          </a:graphicData>
        </a:graphic>
      </p:graphicFrame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667A9719-366B-E744-B9E3-6197FA25DCBB}"/>
              </a:ext>
            </a:extLst>
          </p:cNvPr>
          <p:cNvCxnSpPr>
            <a:cxnSpLocks/>
          </p:cNvCxnSpPr>
          <p:nvPr/>
        </p:nvCxnSpPr>
        <p:spPr>
          <a:xfrm>
            <a:off x="6118860" y="6682421"/>
            <a:ext cx="2407871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EF8E65B-42B2-AC40-B77B-105550928006}"/>
              </a:ext>
            </a:extLst>
          </p:cNvPr>
          <p:cNvCxnSpPr>
            <a:cxnSpLocks/>
            <a:endCxn id="87" idx="4"/>
          </p:cNvCxnSpPr>
          <p:nvPr/>
        </p:nvCxnSpPr>
        <p:spPr>
          <a:xfrm flipV="1">
            <a:off x="5981700" y="6819581"/>
            <a:ext cx="0" cy="26918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94B255F6-2A7F-0540-9683-DE0526C77D97}"/>
              </a:ext>
            </a:extLst>
          </p:cNvPr>
          <p:cNvCxnSpPr>
            <a:cxnSpLocks/>
          </p:cNvCxnSpPr>
          <p:nvPr/>
        </p:nvCxnSpPr>
        <p:spPr>
          <a:xfrm>
            <a:off x="5388070" y="6682421"/>
            <a:ext cx="439536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aphicFrame>
        <p:nvGraphicFramePr>
          <p:cNvPr id="28" name="Table 27">
            <a:extLst>
              <a:ext uri="{FF2B5EF4-FFF2-40B4-BE49-F238E27FC236}">
                <a16:creationId xmlns:a16="http://schemas.microsoft.com/office/drawing/2014/main" id="{BDEFCF90-CB61-0F40-AF74-FB922AB8BAC7}"/>
              </a:ext>
            </a:extLst>
          </p:cNvPr>
          <p:cNvGraphicFramePr>
            <a:graphicFrameLocks noGrp="1"/>
          </p:cNvGraphicFramePr>
          <p:nvPr/>
        </p:nvGraphicFramePr>
        <p:xfrm>
          <a:off x="8526731" y="6488296"/>
          <a:ext cx="457200" cy="34558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57200">
                  <a:extLst>
                    <a:ext uri="{9D8B030D-6E8A-4147-A177-3AD203B41FA5}">
                      <a16:colId xmlns:a16="http://schemas.microsoft.com/office/drawing/2014/main" val="2581582076"/>
                    </a:ext>
                  </a:extLst>
                </a:gridCol>
              </a:tblGrid>
              <a:tr h="345581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S</a:t>
                      </a:r>
                      <a:r>
                        <a:rPr lang="en-US" sz="2000" baseline="-25000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21497498"/>
                  </a:ext>
                </a:extLst>
              </a:tr>
            </a:tbl>
          </a:graphicData>
        </a:graphic>
      </p:graphicFrame>
      <p:graphicFrame>
        <p:nvGraphicFramePr>
          <p:cNvPr id="29" name="Table 28">
            <a:extLst>
              <a:ext uri="{FF2B5EF4-FFF2-40B4-BE49-F238E27FC236}">
                <a16:creationId xmlns:a16="http://schemas.microsoft.com/office/drawing/2014/main" id="{6F9704DE-9ECD-8847-B4EF-D823FB689DBA}"/>
              </a:ext>
            </a:extLst>
          </p:cNvPr>
          <p:cNvGraphicFramePr>
            <a:graphicFrameLocks noGrp="1"/>
          </p:cNvGraphicFramePr>
          <p:nvPr/>
        </p:nvGraphicFramePr>
        <p:xfrm>
          <a:off x="8526731" y="6921028"/>
          <a:ext cx="457200" cy="38792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57200">
                  <a:extLst>
                    <a:ext uri="{9D8B030D-6E8A-4147-A177-3AD203B41FA5}">
                      <a16:colId xmlns:a16="http://schemas.microsoft.com/office/drawing/2014/main" val="2581582076"/>
                    </a:ext>
                  </a:extLst>
                </a:gridCol>
              </a:tblGrid>
              <a:tr h="38792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S</a:t>
                      </a:r>
                      <a:r>
                        <a:rPr lang="en-US" sz="2000" baseline="-25000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21497498"/>
                  </a:ext>
                </a:extLst>
              </a:tr>
            </a:tbl>
          </a:graphicData>
        </a:graphic>
      </p:graphicFrame>
      <p:sp>
        <p:nvSpPr>
          <p:cNvPr id="30" name="Or 29">
            <a:extLst>
              <a:ext uri="{FF2B5EF4-FFF2-40B4-BE49-F238E27FC236}">
                <a16:creationId xmlns:a16="http://schemas.microsoft.com/office/drawing/2014/main" id="{AD395085-7610-D148-9708-7B617A28A733}"/>
              </a:ext>
            </a:extLst>
          </p:cNvPr>
          <p:cNvSpPr/>
          <p:nvPr/>
        </p:nvSpPr>
        <p:spPr>
          <a:xfrm>
            <a:off x="8367321" y="4734449"/>
            <a:ext cx="274320" cy="274320"/>
          </a:xfrm>
          <a:prstGeom prst="flowChartOr">
            <a:avLst/>
          </a:prstGeom>
          <a:noFill/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0BF06F20-DCD1-3C4C-848B-7F8F61CF8395}"/>
              </a:ext>
            </a:extLst>
          </p:cNvPr>
          <p:cNvCxnSpPr>
            <a:cxnSpLocks/>
            <a:stCxn id="34" idx="2"/>
            <a:endCxn id="30" idx="0"/>
          </p:cNvCxnSpPr>
          <p:nvPr/>
        </p:nvCxnSpPr>
        <p:spPr>
          <a:xfrm flipH="1">
            <a:off x="8504481" y="4481233"/>
            <a:ext cx="22249" cy="253216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D40EFC4-2CCC-694D-A234-BE35FB851D47}"/>
              </a:ext>
            </a:extLst>
          </p:cNvPr>
          <p:cNvCxnSpPr>
            <a:cxnSpLocks/>
            <a:stCxn id="23" idx="0"/>
            <a:endCxn id="30" idx="4"/>
          </p:cNvCxnSpPr>
          <p:nvPr/>
        </p:nvCxnSpPr>
        <p:spPr>
          <a:xfrm flipH="1" flipV="1">
            <a:off x="8504481" y="5008769"/>
            <a:ext cx="22249" cy="316323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C5C4CFC-0C46-ED45-B24E-66151BD48559}"/>
              </a:ext>
            </a:extLst>
          </p:cNvPr>
          <p:cNvCxnSpPr>
            <a:cxnSpLocks/>
          </p:cNvCxnSpPr>
          <p:nvPr/>
        </p:nvCxnSpPr>
        <p:spPr>
          <a:xfrm>
            <a:off x="8641641" y="4879912"/>
            <a:ext cx="472012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aphicFrame>
        <p:nvGraphicFramePr>
          <p:cNvPr id="34" name="Table 33">
            <a:extLst>
              <a:ext uri="{FF2B5EF4-FFF2-40B4-BE49-F238E27FC236}">
                <a16:creationId xmlns:a16="http://schemas.microsoft.com/office/drawing/2014/main" id="{E496A279-2218-9743-B12A-21F7AAF06282}"/>
              </a:ext>
            </a:extLst>
          </p:cNvPr>
          <p:cNvGraphicFramePr>
            <a:graphicFrameLocks noGrp="1"/>
          </p:cNvGraphicFramePr>
          <p:nvPr/>
        </p:nvGraphicFramePr>
        <p:xfrm>
          <a:off x="8298130" y="4069753"/>
          <a:ext cx="457200" cy="4114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57200">
                  <a:extLst>
                    <a:ext uri="{9D8B030D-6E8A-4147-A177-3AD203B41FA5}">
                      <a16:colId xmlns:a16="http://schemas.microsoft.com/office/drawing/2014/main" val="2581582076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S</a:t>
                      </a:r>
                      <a:r>
                        <a:rPr lang="en-US" sz="2000" baseline="-25000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21497498"/>
                  </a:ext>
                </a:extLst>
              </a:tr>
            </a:tbl>
          </a:graphicData>
        </a:graphic>
      </p:graphicFrame>
      <p:graphicFrame>
        <p:nvGraphicFramePr>
          <p:cNvPr id="35" name="Table 34">
            <a:extLst>
              <a:ext uri="{FF2B5EF4-FFF2-40B4-BE49-F238E27FC236}">
                <a16:creationId xmlns:a16="http://schemas.microsoft.com/office/drawing/2014/main" id="{1A77E771-DB7C-FF42-9614-8F00B6411D1D}"/>
              </a:ext>
            </a:extLst>
          </p:cNvPr>
          <p:cNvGraphicFramePr>
            <a:graphicFrameLocks noGrp="1"/>
          </p:cNvGraphicFramePr>
          <p:nvPr/>
        </p:nvGraphicFramePr>
        <p:xfrm>
          <a:off x="9180817" y="4628166"/>
          <a:ext cx="457200" cy="4114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57200">
                  <a:extLst>
                    <a:ext uri="{9D8B030D-6E8A-4147-A177-3AD203B41FA5}">
                      <a16:colId xmlns:a16="http://schemas.microsoft.com/office/drawing/2014/main" val="2581582076"/>
                    </a:ext>
                  </a:extLst>
                </a:gridCol>
              </a:tblGrid>
              <a:tr h="41148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S</a:t>
                      </a:r>
                      <a:r>
                        <a:rPr lang="en-US" sz="2000" baseline="-25000" dirty="0">
                          <a:solidFill>
                            <a:schemeClr val="bg1"/>
                          </a:solidFill>
                        </a:rPr>
                        <a:t>6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21497498"/>
                  </a:ext>
                </a:extLst>
              </a:tr>
            </a:tbl>
          </a:graphicData>
        </a:graphic>
      </p:graphicFrame>
      <p:sp>
        <p:nvSpPr>
          <p:cNvPr id="36" name="TextBox 35">
            <a:extLst>
              <a:ext uri="{FF2B5EF4-FFF2-40B4-BE49-F238E27FC236}">
                <a16:creationId xmlns:a16="http://schemas.microsoft.com/office/drawing/2014/main" id="{E2F6BA9E-48EF-6C40-8380-FB37AE6927B9}"/>
              </a:ext>
            </a:extLst>
          </p:cNvPr>
          <p:cNvSpPr txBox="1"/>
          <p:nvPr/>
        </p:nvSpPr>
        <p:spPr>
          <a:xfrm>
            <a:off x="5376842" y="1429028"/>
            <a:ext cx="4507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S</a:t>
            </a:r>
            <a:r>
              <a:rPr lang="en-US" sz="2000" baseline="-25000" dirty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203ED6C-5F12-EA41-A046-7352343FA21E}"/>
              </a:ext>
            </a:extLst>
          </p:cNvPr>
          <p:cNvSpPr txBox="1"/>
          <p:nvPr/>
        </p:nvSpPr>
        <p:spPr>
          <a:xfrm>
            <a:off x="6234570" y="1438989"/>
            <a:ext cx="4507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S</a:t>
            </a:r>
            <a:r>
              <a:rPr lang="en-US" sz="2000" baseline="-25000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B138569-38AF-1E40-ACF8-15EE0AD1AEF8}"/>
              </a:ext>
            </a:extLst>
          </p:cNvPr>
          <p:cNvSpPr txBox="1"/>
          <p:nvPr/>
        </p:nvSpPr>
        <p:spPr>
          <a:xfrm>
            <a:off x="1964554" y="1432064"/>
            <a:ext cx="4507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S</a:t>
            </a:r>
            <a:r>
              <a:rPr lang="en-US" sz="2000" baseline="-250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D23B3B8-5CEE-684D-B995-FB32FD4379E7}"/>
              </a:ext>
            </a:extLst>
          </p:cNvPr>
          <p:cNvSpPr txBox="1"/>
          <p:nvPr/>
        </p:nvSpPr>
        <p:spPr>
          <a:xfrm>
            <a:off x="2859389" y="1445430"/>
            <a:ext cx="4507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S</a:t>
            </a:r>
            <a:r>
              <a:rPr lang="en-US" sz="2000" baseline="-250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75" name="Google Shape;674;p17">
            <a:extLst>
              <a:ext uri="{FF2B5EF4-FFF2-40B4-BE49-F238E27FC236}">
                <a16:creationId xmlns:a16="http://schemas.microsoft.com/office/drawing/2014/main" id="{40E71BE1-46EB-FB41-A705-142D4FC22C33}"/>
              </a:ext>
            </a:extLst>
          </p:cNvPr>
          <p:cNvSpPr txBox="1"/>
          <p:nvPr/>
        </p:nvSpPr>
        <p:spPr>
          <a:xfrm>
            <a:off x="876515" y="540425"/>
            <a:ext cx="11574405" cy="5163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075" tIns="27075" rIns="27075" bIns="27075" anchor="ctr" anchorCtr="0">
            <a:spAutoFit/>
          </a:bodyPr>
          <a:lstStyle/>
          <a:p>
            <a:pPr lvl="0">
              <a:buClr>
                <a:schemeClr val="lt1"/>
              </a:buClr>
              <a:buSzPts val="3000"/>
            </a:pPr>
            <a:r>
              <a:rPr lang="en-US" sz="3000" b="1" dirty="0" err="1">
                <a:solidFill>
                  <a:schemeClr val="lt1"/>
                </a:solidFill>
              </a:rPr>
              <a:t>dNAM</a:t>
            </a:r>
            <a:r>
              <a:rPr lang="en-US" sz="3000" b="1" dirty="0">
                <a:solidFill>
                  <a:schemeClr val="lt1"/>
                </a:solidFill>
              </a:rPr>
              <a:t> decoding (Fountain code decoding)</a:t>
            </a:r>
            <a:endParaRPr lang="en-US" sz="3000" dirty="0">
              <a:solidFill>
                <a:schemeClr val="lt1"/>
              </a:solidFill>
            </a:endParaRPr>
          </a:p>
        </p:txBody>
      </p:sp>
      <p:sp>
        <p:nvSpPr>
          <p:cNvPr id="87" name="Or 86">
            <a:extLst>
              <a:ext uri="{FF2B5EF4-FFF2-40B4-BE49-F238E27FC236}">
                <a16:creationId xmlns:a16="http://schemas.microsoft.com/office/drawing/2014/main" id="{8C84023C-2F71-5A44-8DD8-7BFE541773A3}"/>
              </a:ext>
            </a:extLst>
          </p:cNvPr>
          <p:cNvSpPr>
            <a:spLocks/>
          </p:cNvSpPr>
          <p:nvPr/>
        </p:nvSpPr>
        <p:spPr>
          <a:xfrm>
            <a:off x="5844540" y="6545261"/>
            <a:ext cx="274320" cy="274320"/>
          </a:xfrm>
          <a:prstGeom prst="flowChartOr">
            <a:avLst/>
          </a:prstGeom>
          <a:noFill/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8189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3" grpId="0" animBg="1"/>
      <p:bldP spid="19" grpId="0" animBg="1"/>
      <p:bldP spid="30" grpId="0" animBg="1"/>
      <p:bldP spid="36" grpId="0"/>
      <p:bldP spid="37" grpId="0"/>
      <p:bldP spid="38" grpId="0"/>
      <p:bldP spid="39" grpId="0"/>
      <p:bldP spid="8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138;p1">
            <a:extLst>
              <a:ext uri="{FF2B5EF4-FFF2-40B4-BE49-F238E27FC236}">
                <a16:creationId xmlns:a16="http://schemas.microsoft.com/office/drawing/2014/main" id="{152DCF17-7C57-344C-BBF8-D7C891BDD648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1821240" y="9001379"/>
            <a:ext cx="534313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 dirty="0"/>
          </a:p>
        </p:txBody>
      </p:sp>
      <p:sp>
        <p:nvSpPr>
          <p:cNvPr id="34" name="Google Shape;301;p9">
            <a:extLst>
              <a:ext uri="{FF2B5EF4-FFF2-40B4-BE49-F238E27FC236}">
                <a16:creationId xmlns:a16="http://schemas.microsoft.com/office/drawing/2014/main" id="{2F550452-DA1C-B54F-BD91-EEF3A9FF1E29}"/>
              </a:ext>
            </a:extLst>
          </p:cNvPr>
          <p:cNvSpPr txBox="1"/>
          <p:nvPr/>
        </p:nvSpPr>
        <p:spPr>
          <a:xfrm>
            <a:off x="876515" y="540425"/>
            <a:ext cx="11574405" cy="5163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075" tIns="27075" rIns="27075" bIns="27075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rPr lang="en-US" sz="30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Coding </a:t>
            </a:r>
            <a:r>
              <a:rPr lang="en-US" sz="3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– </a:t>
            </a:r>
            <a:r>
              <a:rPr lang="en-US" sz="3000" b="0" i="1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fountain code basics</a:t>
            </a:r>
            <a:endParaRPr sz="30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175;p5">
            <a:extLst>
              <a:ext uri="{FF2B5EF4-FFF2-40B4-BE49-F238E27FC236}">
                <a16:creationId xmlns:a16="http://schemas.microsoft.com/office/drawing/2014/main" id="{858E97BA-3609-3147-97A9-0AB4F358BAEA}"/>
              </a:ext>
            </a:extLst>
          </p:cNvPr>
          <p:cNvSpPr/>
          <p:nvPr/>
        </p:nvSpPr>
        <p:spPr>
          <a:xfrm>
            <a:off x="876515" y="1412277"/>
            <a:ext cx="10790769" cy="2246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</a:pPr>
            <a:r>
              <a:rPr lang="en-US" sz="2000" b="1" i="0" u="none" strike="noStrike" cap="none" dirty="0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ATTRIBUTES</a:t>
            </a:r>
          </a:p>
          <a:p>
            <a:pPr marL="342900" lvl="1" indent="-342900">
              <a:buSzPts val="2000"/>
              <a:buFont typeface="Arial"/>
              <a:buChar char="•"/>
            </a:pPr>
            <a:endParaRPr lang="en-US" sz="2000" b="0" i="0" u="none" strike="noStrike" cap="none" dirty="0">
              <a:solidFill>
                <a:srgbClr val="BFBFB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chemeClr val="bg1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Not an error correction code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endParaRPr lang="en-US" sz="2000" b="0" i="0" u="none" strike="noStrike" cap="none" dirty="0">
              <a:solidFill>
                <a:srgbClr val="BFBFB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dirty="0">
                <a:solidFill>
                  <a:srgbClr val="BFBFBF"/>
                </a:solidFill>
              </a:rPr>
              <a:t>Provides robustness to losing data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endParaRPr lang="en-US" sz="2000" dirty="0">
              <a:solidFill>
                <a:srgbClr val="BFBFBF"/>
              </a:solidFill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It can recover the whole file even when sequences are missing</a:t>
            </a:r>
            <a:endParaRPr dirty="0">
              <a:solidFill>
                <a:schemeClr val="bg1">
                  <a:lumMod val="75000"/>
                </a:schemeClr>
              </a:solidFill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7841137-3CD1-3745-9134-C478932B1585}"/>
              </a:ext>
            </a:extLst>
          </p:cNvPr>
          <p:cNvCxnSpPr/>
          <p:nvPr/>
        </p:nvCxnSpPr>
        <p:spPr>
          <a:xfrm>
            <a:off x="667265" y="4098731"/>
            <a:ext cx="11688288" cy="0"/>
          </a:xfrm>
          <a:prstGeom prst="line">
            <a:avLst/>
          </a:prstGeom>
          <a:ln>
            <a:solidFill>
              <a:schemeClr val="bg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3" name="Table 42">
            <a:extLst>
              <a:ext uri="{FF2B5EF4-FFF2-40B4-BE49-F238E27FC236}">
                <a16:creationId xmlns:a16="http://schemas.microsoft.com/office/drawing/2014/main" id="{B63C013A-FD29-E840-B276-D2AD1F05B391}"/>
              </a:ext>
            </a:extLst>
          </p:cNvPr>
          <p:cNvGraphicFramePr>
            <a:graphicFrameLocks noGrp="1"/>
          </p:cNvGraphicFramePr>
          <p:nvPr/>
        </p:nvGraphicFramePr>
        <p:xfrm>
          <a:off x="1098434" y="5984568"/>
          <a:ext cx="10807932" cy="50511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602644">
                  <a:extLst>
                    <a:ext uri="{9D8B030D-6E8A-4147-A177-3AD203B41FA5}">
                      <a16:colId xmlns:a16="http://schemas.microsoft.com/office/drawing/2014/main" val="4103270227"/>
                    </a:ext>
                  </a:extLst>
                </a:gridCol>
                <a:gridCol w="3602644">
                  <a:extLst>
                    <a:ext uri="{9D8B030D-6E8A-4147-A177-3AD203B41FA5}">
                      <a16:colId xmlns:a16="http://schemas.microsoft.com/office/drawing/2014/main" val="358288630"/>
                    </a:ext>
                  </a:extLst>
                </a:gridCol>
                <a:gridCol w="3602644">
                  <a:extLst>
                    <a:ext uri="{9D8B030D-6E8A-4147-A177-3AD203B41FA5}">
                      <a16:colId xmlns:a16="http://schemas.microsoft.com/office/drawing/2014/main" val="354585025"/>
                    </a:ext>
                  </a:extLst>
                </a:gridCol>
              </a:tblGrid>
              <a:tr h="505112"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</a:pPr>
                      <a:r>
                        <a:rPr lang="en-US" sz="2000" spc="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001</a:t>
                      </a:r>
                    </a:p>
                  </a:txBody>
                  <a:tcPr marL="45720" marR="45720" marT="0" marB="0"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</a:pPr>
                      <a:r>
                        <a:rPr lang="en-US" sz="2000" spc="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101</a:t>
                      </a:r>
                    </a:p>
                  </a:txBody>
                  <a:tcPr marL="45720" marR="45720" marT="0" marB="0"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</a:pPr>
                      <a:r>
                        <a:rPr lang="en-US" sz="2000" spc="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001</a:t>
                      </a:r>
                    </a:p>
                  </a:txBody>
                  <a:tcPr marL="45720" marR="45720" marT="0" marB="0"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8885228"/>
                  </a:ext>
                </a:extLst>
              </a:tr>
            </a:tbl>
          </a:graphicData>
        </a:graphic>
      </p:graphicFrame>
      <p:grpSp>
        <p:nvGrpSpPr>
          <p:cNvPr id="44" name="Group 43">
            <a:extLst>
              <a:ext uri="{FF2B5EF4-FFF2-40B4-BE49-F238E27FC236}">
                <a16:creationId xmlns:a16="http://schemas.microsoft.com/office/drawing/2014/main" id="{FC5301A7-B3C1-D040-A96D-8BACFC1FB2ED}"/>
              </a:ext>
            </a:extLst>
          </p:cNvPr>
          <p:cNvGrpSpPr/>
          <p:nvPr/>
        </p:nvGrpSpPr>
        <p:grpSpPr>
          <a:xfrm>
            <a:off x="2261605" y="6489679"/>
            <a:ext cx="4218947" cy="2309246"/>
            <a:chOff x="2261605" y="4035553"/>
            <a:chExt cx="4218947" cy="2309246"/>
          </a:xfrm>
        </p:grpSpPr>
        <p:sp>
          <p:nvSpPr>
            <p:cNvPr id="45" name="Or 44">
              <a:extLst>
                <a:ext uri="{FF2B5EF4-FFF2-40B4-BE49-F238E27FC236}">
                  <a16:creationId xmlns:a16="http://schemas.microsoft.com/office/drawing/2014/main" id="{3BFC0222-8FBF-1E4B-8408-CE0D116EA9B8}"/>
                </a:ext>
              </a:extLst>
            </p:cNvPr>
            <p:cNvSpPr>
              <a:spLocks/>
            </p:cNvSpPr>
            <p:nvPr/>
          </p:nvSpPr>
          <p:spPr>
            <a:xfrm>
              <a:off x="2372277" y="5269971"/>
              <a:ext cx="391325" cy="333095"/>
            </a:xfrm>
            <a:prstGeom prst="flowChartOr">
              <a:avLst/>
            </a:prstGeom>
            <a:noFill/>
            <a:ln w="28575">
              <a:solidFill>
                <a:schemeClr val="bg1">
                  <a:lumMod val="75000"/>
                </a:schemeClr>
              </a:solidFill>
              <a:headEnd type="none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ln w="0"/>
                <a:solidFill>
                  <a:schemeClr val="tx1"/>
                </a:solidFill>
              </a:endParaRPr>
            </a:p>
          </p:txBody>
        </p: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CF743B2B-2DF2-0546-A481-F421AE62EDBF}"/>
                </a:ext>
              </a:extLst>
            </p:cNvPr>
            <p:cNvCxnSpPr>
              <a:cxnSpLocks/>
            </p:cNvCxnSpPr>
            <p:nvPr/>
          </p:nvCxnSpPr>
          <p:spPr>
            <a:xfrm>
              <a:off x="2567940" y="4035553"/>
              <a:ext cx="0" cy="1234418"/>
            </a:xfrm>
            <a:prstGeom prst="straightConnector1">
              <a:avLst/>
            </a:prstGeom>
            <a:ln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3D2551C4-8248-7846-B920-5A99E7DFE303}"/>
                </a:ext>
              </a:extLst>
            </p:cNvPr>
            <p:cNvCxnSpPr>
              <a:cxnSpLocks/>
              <a:endCxn id="45" idx="6"/>
            </p:cNvCxnSpPr>
            <p:nvPr/>
          </p:nvCxnSpPr>
          <p:spPr>
            <a:xfrm flipH="1">
              <a:off x="2763602" y="4035553"/>
              <a:ext cx="3716950" cy="1400966"/>
            </a:xfrm>
            <a:prstGeom prst="straightConnector1">
              <a:avLst/>
            </a:prstGeom>
            <a:ln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1AE51BC6-EF34-2B40-8CF4-5C99A45C2006}"/>
                </a:ext>
              </a:extLst>
            </p:cNvPr>
            <p:cNvCxnSpPr>
              <a:cxnSpLocks/>
              <a:stCxn id="45" idx="4"/>
            </p:cNvCxnSpPr>
            <p:nvPr/>
          </p:nvCxnSpPr>
          <p:spPr>
            <a:xfrm>
              <a:off x="2567940" y="5603066"/>
              <a:ext cx="0" cy="257693"/>
            </a:xfrm>
            <a:prstGeom prst="straightConnector1">
              <a:avLst/>
            </a:prstGeom>
            <a:ln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712BA532-C5D6-A448-A7AA-4E3E10DB4A19}"/>
                </a:ext>
              </a:extLst>
            </p:cNvPr>
            <p:cNvSpPr txBox="1"/>
            <p:nvPr/>
          </p:nvSpPr>
          <p:spPr>
            <a:xfrm>
              <a:off x="2261605" y="5944689"/>
              <a:ext cx="6126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100</a:t>
              </a: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A701B58E-5030-1749-99C1-D5688EFCDB5D}"/>
              </a:ext>
            </a:extLst>
          </p:cNvPr>
          <p:cNvGrpSpPr/>
          <p:nvPr/>
        </p:nvGrpSpPr>
        <p:grpSpPr>
          <a:xfrm>
            <a:off x="1346892" y="8398815"/>
            <a:ext cx="2188952" cy="419025"/>
            <a:chOff x="1346892" y="5944689"/>
            <a:chExt cx="2188952" cy="419025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B853157D-3C3E-B94D-8D20-FB3EB4E694ED}"/>
                </a:ext>
              </a:extLst>
            </p:cNvPr>
            <p:cNvSpPr txBox="1"/>
            <p:nvPr/>
          </p:nvSpPr>
          <p:spPr>
            <a:xfrm>
              <a:off x="2773844" y="5963604"/>
              <a:ext cx="762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+ EC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99ACECAB-426E-4540-9C5D-2DEA4C714DB2}"/>
                </a:ext>
              </a:extLst>
            </p:cNvPr>
            <p:cNvSpPr txBox="1"/>
            <p:nvPr/>
          </p:nvSpPr>
          <p:spPr>
            <a:xfrm>
              <a:off x="1346892" y="5944689"/>
              <a:ext cx="110158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Index + 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F829C23C-1A81-B049-B9F2-8D9444D428AF}"/>
              </a:ext>
            </a:extLst>
          </p:cNvPr>
          <p:cNvGrpSpPr/>
          <p:nvPr/>
        </p:nvGrpSpPr>
        <p:grpSpPr>
          <a:xfrm>
            <a:off x="1346892" y="8314886"/>
            <a:ext cx="2197085" cy="967412"/>
            <a:chOff x="1346892" y="8314886"/>
            <a:chExt cx="2197085" cy="967412"/>
          </a:xfrm>
        </p:grpSpPr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861594F0-D3F8-DA4C-AA80-4D44D7425093}"/>
                </a:ext>
              </a:extLst>
            </p:cNvPr>
            <p:cNvSpPr txBox="1"/>
            <p:nvPr/>
          </p:nvSpPr>
          <p:spPr>
            <a:xfrm>
              <a:off x="1921193" y="8819414"/>
              <a:ext cx="101181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Droplet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49A05B00-B6F6-D544-A26B-F484388F8FF3}"/>
                </a:ext>
              </a:extLst>
            </p:cNvPr>
            <p:cNvSpPr/>
            <p:nvPr/>
          </p:nvSpPr>
          <p:spPr>
            <a:xfrm>
              <a:off x="1346892" y="8314886"/>
              <a:ext cx="2197085" cy="967412"/>
            </a:xfrm>
            <a:prstGeom prst="rect">
              <a:avLst/>
            </a:prstGeom>
            <a:noFill/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6CFE7310-E031-6D40-9FF3-FAE01FF712C4}"/>
              </a:ext>
            </a:extLst>
          </p:cNvPr>
          <p:cNvGrpSpPr/>
          <p:nvPr/>
        </p:nvGrpSpPr>
        <p:grpSpPr>
          <a:xfrm>
            <a:off x="2567938" y="6489381"/>
            <a:ext cx="7490459" cy="2230121"/>
            <a:chOff x="2578546" y="4030748"/>
            <a:chExt cx="7490459" cy="2230121"/>
          </a:xfrm>
        </p:grpSpPr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DF52F000-9164-1043-8232-4FE354D3101A}"/>
                </a:ext>
              </a:extLst>
            </p:cNvPr>
            <p:cNvSpPr txBox="1"/>
            <p:nvPr/>
          </p:nvSpPr>
          <p:spPr>
            <a:xfrm>
              <a:off x="4301225" y="5860759"/>
              <a:ext cx="1011815" cy="400110"/>
            </a:xfrm>
            <a:prstGeom prst="rect">
              <a:avLst/>
            </a:prstGeom>
            <a:noFill/>
            <a:ln w="28575">
              <a:solidFill>
                <a:schemeClr val="bg1">
                  <a:lumMod val="75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Droplet</a:t>
              </a:r>
            </a:p>
          </p:txBody>
        </p: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7B6F0497-C609-5E47-ABEF-E40D6D89FF7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17738" y="4035552"/>
              <a:ext cx="5240662" cy="1820403"/>
            </a:xfrm>
            <a:prstGeom prst="straightConnector1">
              <a:avLst/>
            </a:prstGeom>
            <a:ln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D4DBB7DB-C8E6-D949-B6CB-30EC09927191}"/>
                </a:ext>
              </a:extLst>
            </p:cNvPr>
            <p:cNvCxnSpPr>
              <a:cxnSpLocks/>
              <a:stCxn id="43" idx="2"/>
              <a:endCxn id="58" idx="0"/>
            </p:cNvCxnSpPr>
            <p:nvPr/>
          </p:nvCxnSpPr>
          <p:spPr>
            <a:xfrm flipH="1">
              <a:off x="4807133" y="4031047"/>
              <a:ext cx="1705875" cy="1829712"/>
            </a:xfrm>
            <a:prstGeom prst="straightConnector1">
              <a:avLst/>
            </a:prstGeom>
            <a:ln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F8354353-FF99-C34A-ABBC-1D01CE71C587}"/>
                </a:ext>
              </a:extLst>
            </p:cNvPr>
            <p:cNvSpPr txBox="1"/>
            <p:nvPr/>
          </p:nvSpPr>
          <p:spPr>
            <a:xfrm>
              <a:off x="5902633" y="5860759"/>
              <a:ext cx="1011815" cy="400110"/>
            </a:xfrm>
            <a:prstGeom prst="rect">
              <a:avLst/>
            </a:prstGeom>
            <a:noFill/>
            <a:ln w="28575">
              <a:solidFill>
                <a:schemeClr val="bg1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Droplet</a:t>
              </a:r>
            </a:p>
          </p:txBody>
        </p: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35FECE38-14B8-1D43-9341-FD19627E05B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02956" y="4037912"/>
              <a:ext cx="83252" cy="1820401"/>
            </a:xfrm>
            <a:prstGeom prst="straightConnector1">
              <a:avLst/>
            </a:prstGeom>
            <a:ln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513F762A-C403-8C47-A82A-A0530C1CB1E4}"/>
                </a:ext>
              </a:extLst>
            </p:cNvPr>
            <p:cNvCxnSpPr>
              <a:cxnSpLocks/>
              <a:endCxn id="62" idx="0"/>
            </p:cNvCxnSpPr>
            <p:nvPr/>
          </p:nvCxnSpPr>
          <p:spPr>
            <a:xfrm>
              <a:off x="2578546" y="4040358"/>
              <a:ext cx="3829995" cy="1820401"/>
            </a:xfrm>
            <a:prstGeom prst="straightConnector1">
              <a:avLst/>
            </a:prstGeom>
            <a:ln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223F5CC3-7D9F-EF4E-92C8-E322E258C684}"/>
                </a:ext>
              </a:extLst>
            </p:cNvPr>
            <p:cNvCxnSpPr>
              <a:cxnSpLocks/>
              <a:endCxn id="62" idx="0"/>
            </p:cNvCxnSpPr>
            <p:nvPr/>
          </p:nvCxnSpPr>
          <p:spPr>
            <a:xfrm flipH="1">
              <a:off x="6408541" y="4040358"/>
              <a:ext cx="3649859" cy="1820401"/>
            </a:xfrm>
            <a:prstGeom prst="straightConnector1">
              <a:avLst/>
            </a:prstGeom>
            <a:ln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FC323CC7-FFE4-7B4E-A5CF-345AF7A20C05}"/>
                </a:ext>
              </a:extLst>
            </p:cNvPr>
            <p:cNvSpPr txBox="1"/>
            <p:nvPr/>
          </p:nvSpPr>
          <p:spPr>
            <a:xfrm>
              <a:off x="7705626" y="5855955"/>
              <a:ext cx="1011815" cy="400110"/>
            </a:xfrm>
            <a:prstGeom prst="rect">
              <a:avLst/>
            </a:prstGeom>
            <a:noFill/>
            <a:ln w="28575">
              <a:solidFill>
                <a:schemeClr val="bg1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Droplet</a:t>
              </a:r>
            </a:p>
          </p:txBody>
        </p:sp>
        <p:cxnSp>
          <p:nvCxnSpPr>
            <p:cNvPr id="72" name="Straight Arrow Connector 71">
              <a:extLst>
                <a:ext uri="{FF2B5EF4-FFF2-40B4-BE49-F238E27FC236}">
                  <a16:creationId xmlns:a16="http://schemas.microsoft.com/office/drawing/2014/main" id="{FEEBDFD6-E004-264C-A2D0-2A46C0DF6BE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239424" y="4030748"/>
              <a:ext cx="1829581" cy="1820401"/>
            </a:xfrm>
            <a:prstGeom prst="straightConnector1">
              <a:avLst/>
            </a:prstGeom>
            <a:ln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75" name="Straight Arrow Connector 74">
              <a:extLst>
                <a:ext uri="{FF2B5EF4-FFF2-40B4-BE49-F238E27FC236}">
                  <a16:creationId xmlns:a16="http://schemas.microsoft.com/office/drawing/2014/main" id="{7F964DC4-5BA7-D547-92DF-DB65D1C867CC}"/>
                </a:ext>
              </a:extLst>
            </p:cNvPr>
            <p:cNvCxnSpPr>
              <a:cxnSpLocks/>
              <a:endCxn id="71" idx="0"/>
            </p:cNvCxnSpPr>
            <p:nvPr/>
          </p:nvCxnSpPr>
          <p:spPr>
            <a:xfrm>
              <a:off x="2585730" y="4037956"/>
              <a:ext cx="5625804" cy="1817999"/>
            </a:xfrm>
            <a:prstGeom prst="straightConnector1">
              <a:avLst/>
            </a:prstGeom>
            <a:ln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aphicFrame>
        <p:nvGraphicFramePr>
          <p:cNvPr id="76" name="Table 75">
            <a:extLst>
              <a:ext uri="{FF2B5EF4-FFF2-40B4-BE49-F238E27FC236}">
                <a16:creationId xmlns:a16="http://schemas.microsoft.com/office/drawing/2014/main" id="{DF4F72E4-D89F-314C-AB08-37429674F9C4}"/>
              </a:ext>
            </a:extLst>
          </p:cNvPr>
          <p:cNvGraphicFramePr>
            <a:graphicFrameLocks noGrp="1"/>
          </p:cNvGraphicFramePr>
          <p:nvPr/>
        </p:nvGraphicFramePr>
        <p:xfrm>
          <a:off x="4701078" y="4342760"/>
          <a:ext cx="3602644" cy="50511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602644">
                  <a:extLst>
                    <a:ext uri="{9D8B030D-6E8A-4147-A177-3AD203B41FA5}">
                      <a16:colId xmlns:a16="http://schemas.microsoft.com/office/drawing/2014/main" val="4103270227"/>
                    </a:ext>
                  </a:extLst>
                </a:gridCol>
              </a:tblGrid>
              <a:tr h="505112"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</a:pPr>
                      <a:r>
                        <a:rPr lang="en-US" sz="2000" dirty="0">
                          <a:ln>
                            <a:solidFill>
                              <a:schemeClr val="bg1">
                                <a:lumMod val="75000"/>
                              </a:schemeClr>
                            </a:solidFill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001101001</a:t>
                      </a:r>
                      <a:endParaRPr lang="en-US" sz="2000" spc="0" dirty="0">
                        <a:ln>
                          <a:solidFill>
                            <a:schemeClr val="bg1">
                              <a:lumMod val="7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45720" marR="45720" marT="0" marB="0"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08885228"/>
                  </a:ext>
                </a:extLst>
              </a:tr>
            </a:tbl>
          </a:graphicData>
        </a:graphic>
      </p:graphicFrame>
      <p:sp>
        <p:nvSpPr>
          <p:cNvPr id="79" name="TextBox 78">
            <a:extLst>
              <a:ext uri="{FF2B5EF4-FFF2-40B4-BE49-F238E27FC236}">
                <a16:creationId xmlns:a16="http://schemas.microsoft.com/office/drawing/2014/main" id="{74192138-84A8-7845-8646-D494A1F37768}"/>
              </a:ext>
            </a:extLst>
          </p:cNvPr>
          <p:cNvSpPr txBox="1"/>
          <p:nvPr/>
        </p:nvSpPr>
        <p:spPr>
          <a:xfrm>
            <a:off x="6577834" y="5128623"/>
            <a:ext cx="42594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Split data into equal length segment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2ACDA5C-6A5A-D041-8C8E-438A364B0EF1}"/>
              </a:ext>
            </a:extLst>
          </p:cNvPr>
          <p:cNvSpPr txBox="1"/>
          <p:nvPr/>
        </p:nvSpPr>
        <p:spPr>
          <a:xfrm>
            <a:off x="9143606" y="8321794"/>
            <a:ext cx="1011815" cy="400110"/>
          </a:xfrm>
          <a:prstGeom prst="rect">
            <a:avLst/>
          </a:prstGeom>
          <a:noFill/>
          <a:ln w="28575"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Droplet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FB07DA77-7FC0-264F-A5B6-A2E8D4B7E274}"/>
              </a:ext>
            </a:extLst>
          </p:cNvPr>
          <p:cNvCxnSpPr>
            <a:cxnSpLocks/>
            <a:stCxn id="43" idx="2"/>
          </p:cNvCxnSpPr>
          <p:nvPr/>
        </p:nvCxnSpPr>
        <p:spPr>
          <a:xfrm>
            <a:off x="6502400" y="6489680"/>
            <a:ext cx="3154297" cy="1841724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E08105FE-8EC5-5E4E-8D9D-B781A375384D}"/>
              </a:ext>
            </a:extLst>
          </p:cNvPr>
          <p:cNvCxnSpPr>
            <a:cxnSpLocks/>
          </p:cNvCxnSpPr>
          <p:nvPr/>
        </p:nvCxnSpPr>
        <p:spPr>
          <a:xfrm>
            <a:off x="6452740" y="4847872"/>
            <a:ext cx="0" cy="1136696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2786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" grpId="0"/>
      <p:bldP spid="3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D21318D-C65E-A646-8D38-D26C1624B5B3}"/>
              </a:ext>
            </a:extLst>
          </p:cNvPr>
          <p:cNvGraphicFramePr>
            <a:graphicFrameLocks noGrp="1"/>
          </p:cNvGraphicFramePr>
          <p:nvPr/>
        </p:nvGraphicFramePr>
        <p:xfrm>
          <a:off x="876514" y="2632828"/>
          <a:ext cx="8627680" cy="82108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62768">
                  <a:extLst>
                    <a:ext uri="{9D8B030D-6E8A-4147-A177-3AD203B41FA5}">
                      <a16:colId xmlns:a16="http://schemas.microsoft.com/office/drawing/2014/main" val="4103270227"/>
                    </a:ext>
                  </a:extLst>
                </a:gridCol>
                <a:gridCol w="862768">
                  <a:extLst>
                    <a:ext uri="{9D8B030D-6E8A-4147-A177-3AD203B41FA5}">
                      <a16:colId xmlns:a16="http://schemas.microsoft.com/office/drawing/2014/main" val="358288630"/>
                    </a:ext>
                  </a:extLst>
                </a:gridCol>
                <a:gridCol w="862768">
                  <a:extLst>
                    <a:ext uri="{9D8B030D-6E8A-4147-A177-3AD203B41FA5}">
                      <a16:colId xmlns:a16="http://schemas.microsoft.com/office/drawing/2014/main" val="354585025"/>
                    </a:ext>
                  </a:extLst>
                </a:gridCol>
                <a:gridCol w="862768">
                  <a:extLst>
                    <a:ext uri="{9D8B030D-6E8A-4147-A177-3AD203B41FA5}">
                      <a16:colId xmlns:a16="http://schemas.microsoft.com/office/drawing/2014/main" val="3288714777"/>
                    </a:ext>
                  </a:extLst>
                </a:gridCol>
                <a:gridCol w="862768">
                  <a:extLst>
                    <a:ext uri="{9D8B030D-6E8A-4147-A177-3AD203B41FA5}">
                      <a16:colId xmlns:a16="http://schemas.microsoft.com/office/drawing/2014/main" val="706069511"/>
                    </a:ext>
                  </a:extLst>
                </a:gridCol>
                <a:gridCol w="862768">
                  <a:extLst>
                    <a:ext uri="{9D8B030D-6E8A-4147-A177-3AD203B41FA5}">
                      <a16:colId xmlns:a16="http://schemas.microsoft.com/office/drawing/2014/main" val="675156030"/>
                    </a:ext>
                  </a:extLst>
                </a:gridCol>
                <a:gridCol w="862768">
                  <a:extLst>
                    <a:ext uri="{9D8B030D-6E8A-4147-A177-3AD203B41FA5}">
                      <a16:colId xmlns:a16="http://schemas.microsoft.com/office/drawing/2014/main" val="3604088610"/>
                    </a:ext>
                  </a:extLst>
                </a:gridCol>
                <a:gridCol w="862768">
                  <a:extLst>
                    <a:ext uri="{9D8B030D-6E8A-4147-A177-3AD203B41FA5}">
                      <a16:colId xmlns:a16="http://schemas.microsoft.com/office/drawing/2014/main" val="2205253846"/>
                    </a:ext>
                  </a:extLst>
                </a:gridCol>
                <a:gridCol w="862768">
                  <a:extLst>
                    <a:ext uri="{9D8B030D-6E8A-4147-A177-3AD203B41FA5}">
                      <a16:colId xmlns:a16="http://schemas.microsoft.com/office/drawing/2014/main" val="3299739934"/>
                    </a:ext>
                  </a:extLst>
                </a:gridCol>
                <a:gridCol w="862768">
                  <a:extLst>
                    <a:ext uri="{9D8B030D-6E8A-4147-A177-3AD203B41FA5}">
                      <a16:colId xmlns:a16="http://schemas.microsoft.com/office/drawing/2014/main" val="1628292522"/>
                    </a:ext>
                  </a:extLst>
                </a:gridCol>
              </a:tblGrid>
              <a:tr h="821082"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</a:pPr>
                      <a:r>
                        <a:rPr lang="en-US" sz="2000" spc="0" dirty="0">
                          <a:solidFill>
                            <a:schemeClr val="bg2"/>
                          </a:solidFill>
                        </a:rPr>
                        <a:t>S</a:t>
                      </a:r>
                      <a:r>
                        <a:rPr lang="en-US" sz="2000" spc="0" baseline="-25000" dirty="0">
                          <a:solidFill>
                            <a:schemeClr val="bg2"/>
                          </a:solidFill>
                        </a:rPr>
                        <a:t>0</a:t>
                      </a:r>
                    </a:p>
                  </a:txBody>
                  <a:tcPr marL="45720" marR="45720" marT="0" marB="0"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spc="0" dirty="0">
                          <a:solidFill>
                            <a:schemeClr val="bg2"/>
                          </a:solidFill>
                        </a:rPr>
                        <a:t>S</a:t>
                      </a:r>
                      <a:r>
                        <a:rPr lang="en-US" sz="2000" spc="0" baseline="-25000" dirty="0">
                          <a:solidFill>
                            <a:schemeClr val="bg2"/>
                          </a:solidFill>
                        </a:rPr>
                        <a:t>1</a:t>
                      </a:r>
                    </a:p>
                  </a:txBody>
                  <a:tcPr marL="45720" marR="45720" marT="0" marB="0"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spc="0" dirty="0">
                          <a:solidFill>
                            <a:schemeClr val="bg2"/>
                          </a:solidFill>
                        </a:rPr>
                        <a:t>S</a:t>
                      </a:r>
                      <a:r>
                        <a:rPr lang="en-US" sz="2000" spc="0" baseline="-25000" dirty="0">
                          <a:solidFill>
                            <a:schemeClr val="bg2"/>
                          </a:solidFill>
                        </a:rPr>
                        <a:t>2</a:t>
                      </a:r>
                    </a:p>
                  </a:txBody>
                  <a:tcPr marL="45720" marR="45720" marT="0" marB="0"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spc="0" dirty="0">
                          <a:solidFill>
                            <a:schemeClr val="bg2"/>
                          </a:solidFill>
                        </a:rPr>
                        <a:t>S</a:t>
                      </a:r>
                      <a:r>
                        <a:rPr lang="en-US" sz="2000" spc="0" baseline="-25000" dirty="0">
                          <a:solidFill>
                            <a:schemeClr val="bg2"/>
                          </a:solidFill>
                        </a:rPr>
                        <a:t>3</a:t>
                      </a:r>
                    </a:p>
                  </a:txBody>
                  <a:tcPr marL="45720" marR="45720" marT="0" marB="0"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spc="0" dirty="0">
                          <a:solidFill>
                            <a:schemeClr val="bg2"/>
                          </a:solidFill>
                        </a:rPr>
                        <a:t>S</a:t>
                      </a:r>
                      <a:r>
                        <a:rPr lang="en-US" sz="2000" spc="0" baseline="-25000" dirty="0">
                          <a:solidFill>
                            <a:schemeClr val="bg2"/>
                          </a:solidFill>
                        </a:rPr>
                        <a:t>4</a:t>
                      </a:r>
                    </a:p>
                  </a:txBody>
                  <a:tcPr marL="45720" marR="45720" marT="0" marB="0"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</a:pPr>
                      <a:r>
                        <a:rPr lang="en-US" sz="2000" spc="0" dirty="0">
                          <a:solidFill>
                            <a:schemeClr val="bg2"/>
                          </a:solidFill>
                        </a:rPr>
                        <a:t>S</a:t>
                      </a:r>
                      <a:r>
                        <a:rPr lang="en-US" sz="2000" spc="0" baseline="-25000" dirty="0">
                          <a:solidFill>
                            <a:schemeClr val="bg2"/>
                          </a:solidFill>
                        </a:rPr>
                        <a:t>5</a:t>
                      </a:r>
                    </a:p>
                  </a:txBody>
                  <a:tcPr marL="45720" marR="45720" marT="0" marB="0"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spc="0" dirty="0">
                          <a:solidFill>
                            <a:schemeClr val="bg2"/>
                          </a:solidFill>
                        </a:rPr>
                        <a:t>S</a:t>
                      </a:r>
                      <a:r>
                        <a:rPr lang="en-US" sz="2000" spc="0" baseline="-25000" dirty="0">
                          <a:solidFill>
                            <a:schemeClr val="bg2"/>
                          </a:solidFill>
                        </a:rPr>
                        <a:t>6</a:t>
                      </a:r>
                    </a:p>
                  </a:txBody>
                  <a:tcPr marL="45720" marR="45720" marT="0" marB="0"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</a:pPr>
                      <a:r>
                        <a:rPr lang="en-US" sz="2000" spc="0" dirty="0">
                          <a:solidFill>
                            <a:schemeClr val="bg2"/>
                          </a:solidFill>
                        </a:rPr>
                        <a:t>S</a:t>
                      </a:r>
                      <a:r>
                        <a:rPr lang="en-US" sz="2000" spc="0" baseline="-25000" dirty="0">
                          <a:solidFill>
                            <a:schemeClr val="bg2"/>
                          </a:solidFill>
                        </a:rPr>
                        <a:t>7</a:t>
                      </a:r>
                    </a:p>
                  </a:txBody>
                  <a:tcPr marL="45720" marR="45720" marT="0" marB="0"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spc="0" dirty="0">
                          <a:solidFill>
                            <a:schemeClr val="bg2"/>
                          </a:solidFill>
                        </a:rPr>
                        <a:t>S</a:t>
                      </a:r>
                      <a:r>
                        <a:rPr lang="en-US" sz="2000" spc="0" baseline="-25000" dirty="0">
                          <a:solidFill>
                            <a:schemeClr val="bg2"/>
                          </a:solidFill>
                        </a:rPr>
                        <a:t>8</a:t>
                      </a:r>
                    </a:p>
                  </a:txBody>
                  <a:tcPr marL="45720" marR="45720" marT="0" marB="0"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spc="0" dirty="0">
                          <a:solidFill>
                            <a:schemeClr val="bg2"/>
                          </a:solidFill>
                        </a:rPr>
                        <a:t>S</a:t>
                      </a:r>
                      <a:r>
                        <a:rPr lang="en-US" sz="2000" spc="0" baseline="-25000" dirty="0">
                          <a:solidFill>
                            <a:schemeClr val="bg2"/>
                          </a:solidFill>
                        </a:rPr>
                        <a:t>9</a:t>
                      </a:r>
                    </a:p>
                  </a:txBody>
                  <a:tcPr marL="45720" marR="45720" marT="0" marB="0"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08885228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43EDD54-765A-6841-A756-844A5A089A81}"/>
              </a:ext>
            </a:extLst>
          </p:cNvPr>
          <p:cNvGraphicFramePr>
            <a:graphicFrameLocks noGrp="1"/>
          </p:cNvGraphicFramePr>
          <p:nvPr/>
        </p:nvGraphicFramePr>
        <p:xfrm>
          <a:off x="876515" y="1518654"/>
          <a:ext cx="3045158" cy="51637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045158">
                  <a:extLst>
                    <a:ext uri="{9D8B030D-6E8A-4147-A177-3AD203B41FA5}">
                      <a16:colId xmlns:a16="http://schemas.microsoft.com/office/drawing/2014/main" val="3127433185"/>
                    </a:ext>
                  </a:extLst>
                </a:gridCol>
              </a:tblGrid>
              <a:tr h="51637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dirty="0">
                          <a:ln>
                            <a:noFill/>
                          </a:ln>
                          <a:solidFill>
                            <a:schemeClr val="bg2"/>
                          </a:solidFill>
                        </a:rPr>
                        <a:t>Data is in our DNA!\n</a:t>
                      </a:r>
                    </a:p>
                  </a:txBody>
                  <a:tcPr marL="45720" marR="45720" marT="0" marB="0"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5320386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81339BF6-C1B2-A14D-8B16-BDE16424E967}"/>
              </a:ext>
            </a:extLst>
          </p:cNvPr>
          <p:cNvGraphicFramePr>
            <a:graphicFrameLocks noGrp="1"/>
          </p:cNvGraphicFramePr>
          <p:nvPr/>
        </p:nvGraphicFramePr>
        <p:xfrm>
          <a:off x="6006581" y="1518655"/>
          <a:ext cx="3497613" cy="51637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497613">
                  <a:extLst>
                    <a:ext uri="{9D8B030D-6E8A-4147-A177-3AD203B41FA5}">
                      <a16:colId xmlns:a16="http://schemas.microsoft.com/office/drawing/2014/main" val="3243069363"/>
                    </a:ext>
                  </a:extLst>
                </a:gridCol>
              </a:tblGrid>
              <a:tr h="51637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2"/>
                          </a:solidFill>
                        </a:rPr>
                        <a:t>01000100011000……</a:t>
                      </a:r>
                    </a:p>
                  </a:txBody>
                  <a:tcPr marL="0" marR="0" marT="0" marB="0"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67135437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4574FAFF-2DA9-0A4C-8299-1D81BA4A13FF}"/>
              </a:ext>
            </a:extLst>
          </p:cNvPr>
          <p:cNvGraphicFramePr>
            <a:graphicFrameLocks noGrp="1"/>
          </p:cNvGraphicFramePr>
          <p:nvPr/>
        </p:nvGraphicFramePr>
        <p:xfrm>
          <a:off x="9940634" y="1591008"/>
          <a:ext cx="2510286" cy="142932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510286">
                  <a:extLst>
                    <a:ext uri="{9D8B030D-6E8A-4147-A177-3AD203B41FA5}">
                      <a16:colId xmlns:a16="http://schemas.microsoft.com/office/drawing/2014/main" val="2490550636"/>
                    </a:ext>
                  </a:extLst>
                </a:gridCol>
              </a:tblGrid>
              <a:tr h="1429327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Divide data to generate segments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620566981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17EEDFD3-A85F-4844-8BCA-3540C4D63969}"/>
              </a:ext>
            </a:extLst>
          </p:cNvPr>
          <p:cNvGraphicFramePr>
            <a:graphicFrameLocks noGrp="1"/>
          </p:cNvGraphicFramePr>
          <p:nvPr/>
        </p:nvGraphicFramePr>
        <p:xfrm>
          <a:off x="2296069" y="5044751"/>
          <a:ext cx="2680099" cy="35991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680099">
                  <a:extLst>
                    <a:ext uri="{9D8B030D-6E8A-4147-A177-3AD203B41FA5}">
                      <a16:colId xmlns:a16="http://schemas.microsoft.com/office/drawing/2014/main" val="94628967"/>
                    </a:ext>
                  </a:extLst>
                </a:gridCol>
              </a:tblGrid>
              <a:tr h="359914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0011011001010101</a:t>
                      </a: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6FF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3492933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FAC98B78-EE5C-3949-BD0D-5F02D8E34218}"/>
              </a:ext>
            </a:extLst>
          </p:cNvPr>
          <p:cNvSpPr txBox="1"/>
          <p:nvPr/>
        </p:nvSpPr>
        <p:spPr>
          <a:xfrm>
            <a:off x="3829484" y="1311164"/>
            <a:ext cx="2213925" cy="538609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binary </a:t>
            </a:r>
          </a:p>
          <a:p>
            <a:pPr algn="ctr"/>
            <a:endParaRPr lang="en-US" sz="9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2" name="Curved Left Arrow 11">
            <a:extLst>
              <a:ext uri="{FF2B5EF4-FFF2-40B4-BE49-F238E27FC236}">
                <a16:creationId xmlns:a16="http://schemas.microsoft.com/office/drawing/2014/main" id="{65A1864D-58FB-364B-98E2-E19E64203BAF}"/>
              </a:ext>
            </a:extLst>
          </p:cNvPr>
          <p:cNvSpPr/>
          <p:nvPr/>
        </p:nvSpPr>
        <p:spPr>
          <a:xfrm>
            <a:off x="9574377" y="1712889"/>
            <a:ext cx="314676" cy="1307447"/>
          </a:xfrm>
          <a:prstGeom prst="curvedLeft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3" name="Or 12">
            <a:extLst>
              <a:ext uri="{FF2B5EF4-FFF2-40B4-BE49-F238E27FC236}">
                <a16:creationId xmlns:a16="http://schemas.microsoft.com/office/drawing/2014/main" id="{5D7667FB-B27E-7247-A02D-0853F4FEF3EA}"/>
              </a:ext>
            </a:extLst>
          </p:cNvPr>
          <p:cNvSpPr>
            <a:spLocks/>
          </p:cNvSpPr>
          <p:nvPr/>
        </p:nvSpPr>
        <p:spPr>
          <a:xfrm>
            <a:off x="3383525" y="4185506"/>
            <a:ext cx="391325" cy="333095"/>
          </a:xfrm>
          <a:prstGeom prst="flowChartOr">
            <a:avLst/>
          </a:prstGeom>
          <a:noFill/>
          <a:ln w="15875">
            <a:solidFill>
              <a:schemeClr val="bg1">
                <a:lumMod val="75000"/>
              </a:schemeClr>
            </a:solidFill>
            <a:headEnd type="non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tx1"/>
              </a:solidFill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723AB79-6CD8-F744-B1CC-09D7DF89F9F8}"/>
              </a:ext>
            </a:extLst>
          </p:cNvPr>
          <p:cNvCxnSpPr>
            <a:cxnSpLocks/>
            <a:endCxn id="13" idx="2"/>
          </p:cNvCxnSpPr>
          <p:nvPr/>
        </p:nvCxnSpPr>
        <p:spPr>
          <a:xfrm>
            <a:off x="1278467" y="3455788"/>
            <a:ext cx="2105058" cy="896266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5CC1BEB-922A-DC4A-9FA7-F7250C5FC461}"/>
              </a:ext>
            </a:extLst>
          </p:cNvPr>
          <p:cNvCxnSpPr>
            <a:cxnSpLocks/>
            <a:endCxn id="13" idx="1"/>
          </p:cNvCxnSpPr>
          <p:nvPr/>
        </p:nvCxnSpPr>
        <p:spPr>
          <a:xfrm>
            <a:off x="3037082" y="3471834"/>
            <a:ext cx="403751" cy="762453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3B2E72F-3844-4043-B43E-577F3B2DF985}"/>
              </a:ext>
            </a:extLst>
          </p:cNvPr>
          <p:cNvCxnSpPr>
            <a:cxnSpLocks/>
            <a:endCxn id="13" idx="0"/>
          </p:cNvCxnSpPr>
          <p:nvPr/>
        </p:nvCxnSpPr>
        <p:spPr>
          <a:xfrm flipH="1">
            <a:off x="3579188" y="3455788"/>
            <a:ext cx="1136745" cy="729718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6DBA0A7-D305-2048-AB68-9E42E8E8808E}"/>
              </a:ext>
            </a:extLst>
          </p:cNvPr>
          <p:cNvCxnSpPr>
            <a:cxnSpLocks/>
            <a:endCxn id="13" idx="7"/>
          </p:cNvCxnSpPr>
          <p:nvPr/>
        </p:nvCxnSpPr>
        <p:spPr>
          <a:xfrm flipH="1">
            <a:off x="3717542" y="3466674"/>
            <a:ext cx="2725592" cy="767613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79DF4CED-AFE9-824E-A38B-493CB7ECAE4C}"/>
              </a:ext>
            </a:extLst>
          </p:cNvPr>
          <p:cNvSpPr txBox="1"/>
          <p:nvPr/>
        </p:nvSpPr>
        <p:spPr>
          <a:xfrm>
            <a:off x="1142769" y="5016884"/>
            <a:ext cx="1011815" cy="400110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Droplet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B4C92A9-B39F-F04F-8BF3-9B2CC48D1194}"/>
              </a:ext>
            </a:extLst>
          </p:cNvPr>
          <p:cNvCxnSpPr>
            <a:cxnSpLocks/>
            <a:endCxn id="13" idx="6"/>
          </p:cNvCxnSpPr>
          <p:nvPr/>
        </p:nvCxnSpPr>
        <p:spPr>
          <a:xfrm flipH="1">
            <a:off x="3774850" y="3455788"/>
            <a:ext cx="4454750" cy="896266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65D40B99-6ED1-B442-81DD-E2046CC3AEEC}"/>
              </a:ext>
            </a:extLst>
          </p:cNvPr>
          <p:cNvGraphicFramePr>
            <a:graphicFrameLocks noGrp="1"/>
          </p:cNvGraphicFramePr>
          <p:nvPr/>
        </p:nvGraphicFramePr>
        <p:xfrm>
          <a:off x="2296069" y="5591092"/>
          <a:ext cx="2680097" cy="3962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680097">
                  <a:extLst>
                    <a:ext uri="{9D8B030D-6E8A-4147-A177-3AD203B41FA5}">
                      <a16:colId xmlns:a16="http://schemas.microsoft.com/office/drawing/2014/main" val="4270335550"/>
                    </a:ext>
                  </a:extLst>
                </a:gridCol>
              </a:tblGrid>
              <a:tr h="30067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0000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2973710"/>
                  </a:ext>
                </a:extLst>
              </a:tr>
            </a:tbl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07E67A22-04DB-F344-A491-2B2D8F232E99}"/>
              </a:ext>
            </a:extLst>
          </p:cNvPr>
          <p:cNvSpPr txBox="1"/>
          <p:nvPr/>
        </p:nvSpPr>
        <p:spPr>
          <a:xfrm>
            <a:off x="1142769" y="5591092"/>
            <a:ext cx="811441" cy="400110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Index</a:t>
            </a:r>
          </a:p>
        </p:txBody>
      </p:sp>
      <p:graphicFrame>
        <p:nvGraphicFramePr>
          <p:cNvPr id="31" name="Table 30">
            <a:extLst>
              <a:ext uri="{FF2B5EF4-FFF2-40B4-BE49-F238E27FC236}">
                <a16:creationId xmlns:a16="http://schemas.microsoft.com/office/drawing/2014/main" id="{09D8B1AB-10DD-EB4C-8BE4-61673094B86F}"/>
              </a:ext>
            </a:extLst>
          </p:cNvPr>
          <p:cNvGraphicFramePr>
            <a:graphicFrameLocks noGrp="1"/>
          </p:cNvGraphicFramePr>
          <p:nvPr/>
        </p:nvGraphicFramePr>
        <p:xfrm>
          <a:off x="5623608" y="4302606"/>
          <a:ext cx="7010400" cy="4439526"/>
        </p:xfrm>
        <a:graphic>
          <a:graphicData uri="http://schemas.openxmlformats.org/drawingml/2006/table">
            <a:tbl>
              <a:tblPr/>
              <a:tblGrid>
                <a:gridCol w="876300">
                  <a:extLst>
                    <a:ext uri="{9D8B030D-6E8A-4147-A177-3AD203B41FA5}">
                      <a16:colId xmlns:a16="http://schemas.microsoft.com/office/drawing/2014/main" val="3261109403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134084092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176055497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3746320100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045553554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1427323251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130159926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3657576830"/>
                    </a:ext>
                  </a:extLst>
                </a:gridCol>
              </a:tblGrid>
              <a:tr h="739921"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32790197"/>
                  </a:ext>
                </a:extLst>
              </a:tr>
              <a:tr h="739921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9821036"/>
                  </a:ext>
                </a:extLst>
              </a:tr>
              <a:tr h="739921">
                <a:tc>
                  <a:txBody>
                    <a:bodyPr/>
                    <a:lstStyle/>
                    <a:p>
                      <a:pPr fontAlgn="ctr"/>
                      <a:r>
                        <a:rPr lang="en-US" sz="20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1054471"/>
                  </a:ext>
                </a:extLst>
              </a:tr>
              <a:tr h="739921">
                <a:tc>
                  <a:txBody>
                    <a:bodyPr/>
                    <a:lstStyle/>
                    <a:p>
                      <a:pPr fontAlgn="ctr"/>
                      <a:r>
                        <a:rPr lang="en-US" sz="20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64039299"/>
                  </a:ext>
                </a:extLst>
              </a:tr>
              <a:tr h="739921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0671260"/>
                  </a:ext>
                </a:extLst>
              </a:tr>
              <a:tr h="739921"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4143303"/>
                  </a:ext>
                </a:extLst>
              </a:tr>
            </a:tbl>
          </a:graphicData>
        </a:graphic>
      </p:graphicFrame>
      <p:graphicFrame>
        <p:nvGraphicFramePr>
          <p:cNvPr id="32" name="Table 31">
            <a:extLst>
              <a:ext uri="{FF2B5EF4-FFF2-40B4-BE49-F238E27FC236}">
                <a16:creationId xmlns:a16="http://schemas.microsoft.com/office/drawing/2014/main" id="{49E87F30-B78C-AA46-94C9-EA2DA5DB104A}"/>
              </a:ext>
            </a:extLst>
          </p:cNvPr>
          <p:cNvGraphicFramePr>
            <a:graphicFrameLocks noGrp="1"/>
          </p:cNvGraphicFramePr>
          <p:nvPr/>
        </p:nvGraphicFramePr>
        <p:xfrm>
          <a:off x="5623608" y="4301419"/>
          <a:ext cx="7010400" cy="4439526"/>
        </p:xfrm>
        <a:graphic>
          <a:graphicData uri="http://schemas.openxmlformats.org/drawingml/2006/table">
            <a:tbl>
              <a:tblPr/>
              <a:tblGrid>
                <a:gridCol w="876300">
                  <a:extLst>
                    <a:ext uri="{9D8B030D-6E8A-4147-A177-3AD203B41FA5}">
                      <a16:colId xmlns:a16="http://schemas.microsoft.com/office/drawing/2014/main" val="3718436217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658418981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850857648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3693602068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1422863948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4036999930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1859528798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1333051861"/>
                    </a:ext>
                  </a:extLst>
                </a:gridCol>
              </a:tblGrid>
              <a:tr h="739921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0301461"/>
                  </a:ext>
                </a:extLst>
              </a:tr>
              <a:tr h="739921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7330609"/>
                  </a:ext>
                </a:extLst>
              </a:tr>
              <a:tr h="739921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500"/>
                    </a:solidFill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1377980"/>
                  </a:ext>
                </a:extLst>
              </a:tr>
              <a:tr h="739921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500"/>
                    </a:solidFill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7143648"/>
                  </a:ext>
                </a:extLst>
              </a:tr>
              <a:tr h="739921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3309130"/>
                  </a:ext>
                </a:extLst>
              </a:tr>
              <a:tr h="739921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5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5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294953"/>
                  </a:ext>
                </a:extLst>
              </a:tr>
            </a:tbl>
          </a:graphicData>
        </a:graphic>
      </p:graphicFrame>
      <p:graphicFrame>
        <p:nvGraphicFramePr>
          <p:cNvPr id="33" name="Table 32">
            <a:extLst>
              <a:ext uri="{FF2B5EF4-FFF2-40B4-BE49-F238E27FC236}">
                <a16:creationId xmlns:a16="http://schemas.microsoft.com/office/drawing/2014/main" id="{FF94F908-4863-2E49-B0D5-C4E4CFDA2C41}"/>
              </a:ext>
            </a:extLst>
          </p:cNvPr>
          <p:cNvGraphicFramePr>
            <a:graphicFrameLocks noGrp="1"/>
          </p:cNvGraphicFramePr>
          <p:nvPr/>
        </p:nvGraphicFramePr>
        <p:xfrm>
          <a:off x="5623560" y="4300728"/>
          <a:ext cx="7010400" cy="4439526"/>
        </p:xfrm>
        <a:graphic>
          <a:graphicData uri="http://schemas.openxmlformats.org/drawingml/2006/table">
            <a:tbl>
              <a:tblPr/>
              <a:tblGrid>
                <a:gridCol w="876300">
                  <a:extLst>
                    <a:ext uri="{9D8B030D-6E8A-4147-A177-3AD203B41FA5}">
                      <a16:colId xmlns:a16="http://schemas.microsoft.com/office/drawing/2014/main" val="3718436217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658418981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850857648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3693602068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1422863948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4036999930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1859528798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1333051861"/>
                    </a:ext>
                  </a:extLst>
                </a:gridCol>
              </a:tblGrid>
              <a:tr h="739921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0301461"/>
                  </a:ext>
                </a:extLst>
              </a:tr>
              <a:tr h="739921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7330609"/>
                  </a:ext>
                </a:extLst>
              </a:tr>
              <a:tr h="739921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500"/>
                    </a:solidFill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1"/>
                    </a:solidFill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1377980"/>
                  </a:ext>
                </a:extLst>
              </a:tr>
              <a:tr h="739921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500"/>
                    </a:solidFill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1"/>
                    </a:solidFill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7143648"/>
                  </a:ext>
                </a:extLst>
              </a:tr>
              <a:tr h="739921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3309130"/>
                  </a:ext>
                </a:extLst>
              </a:tr>
              <a:tr h="739921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5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5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294953"/>
                  </a:ext>
                </a:extLst>
              </a:tr>
            </a:tbl>
          </a:graphicData>
        </a:graphic>
      </p:graphicFrame>
      <p:grpSp>
        <p:nvGrpSpPr>
          <p:cNvPr id="9" name="Group 8">
            <a:extLst>
              <a:ext uri="{FF2B5EF4-FFF2-40B4-BE49-F238E27FC236}">
                <a16:creationId xmlns:a16="http://schemas.microsoft.com/office/drawing/2014/main" id="{B93F3C11-9A75-8844-B87E-A842870FDE9E}"/>
              </a:ext>
            </a:extLst>
          </p:cNvPr>
          <p:cNvGrpSpPr/>
          <p:nvPr/>
        </p:nvGrpSpPr>
        <p:grpSpPr>
          <a:xfrm>
            <a:off x="5621723" y="8801433"/>
            <a:ext cx="1540922" cy="307777"/>
            <a:chOff x="5681131" y="8442436"/>
            <a:chExt cx="1540922" cy="307777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9421EE47-866D-C145-9603-43F3BF1123B7}"/>
                </a:ext>
              </a:extLst>
            </p:cNvPr>
            <p:cNvSpPr/>
            <p:nvPr/>
          </p:nvSpPr>
          <p:spPr>
            <a:xfrm>
              <a:off x="5681131" y="8526780"/>
              <a:ext cx="152400" cy="152400"/>
            </a:xfrm>
            <a:prstGeom prst="rect">
              <a:avLst/>
            </a:prstGeom>
            <a:solidFill>
              <a:srgbClr val="FF00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1A260E59-AA46-FC4E-BC8A-07CAC4BF7606}"/>
                </a:ext>
              </a:extLst>
            </p:cNvPr>
            <p:cNvSpPr txBox="1"/>
            <p:nvPr/>
          </p:nvSpPr>
          <p:spPr>
            <a:xfrm>
              <a:off x="5833531" y="8442436"/>
              <a:ext cx="138852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>
                      <a:lumMod val="75000"/>
                    </a:schemeClr>
                  </a:solidFill>
                </a:rPr>
                <a:t>Orientation bits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45BBAEAE-26B3-B644-86E3-7657EEA99787}"/>
              </a:ext>
            </a:extLst>
          </p:cNvPr>
          <p:cNvGrpSpPr/>
          <p:nvPr/>
        </p:nvGrpSpPr>
        <p:grpSpPr>
          <a:xfrm>
            <a:off x="7317751" y="8801433"/>
            <a:ext cx="1043991" cy="307777"/>
            <a:chOff x="7377159" y="8442436"/>
            <a:chExt cx="1043991" cy="307777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14882A8C-6389-A747-9420-A48A181DD7AA}"/>
                </a:ext>
              </a:extLst>
            </p:cNvPr>
            <p:cNvSpPr/>
            <p:nvPr/>
          </p:nvSpPr>
          <p:spPr>
            <a:xfrm>
              <a:off x="7377159" y="8526780"/>
              <a:ext cx="152400" cy="152400"/>
            </a:xfrm>
            <a:prstGeom prst="rect">
              <a:avLst/>
            </a:prstGeom>
            <a:solidFill>
              <a:srgbClr val="16FF0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7D6D7F3-1D95-7C44-81A9-DC1550365EE7}"/>
                </a:ext>
              </a:extLst>
            </p:cNvPr>
            <p:cNvSpPr txBox="1"/>
            <p:nvPr/>
          </p:nvSpPr>
          <p:spPr>
            <a:xfrm>
              <a:off x="7529559" y="8442436"/>
              <a:ext cx="8915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>
                      <a:lumMod val="75000"/>
                    </a:schemeClr>
                  </a:solidFill>
                </a:rPr>
                <a:t>Data bits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AC6D802-82CF-1F42-A2C7-6234CA6B06B8}"/>
              </a:ext>
            </a:extLst>
          </p:cNvPr>
          <p:cNvGrpSpPr/>
          <p:nvPr/>
        </p:nvGrpSpPr>
        <p:grpSpPr>
          <a:xfrm>
            <a:off x="8552299" y="8792672"/>
            <a:ext cx="1103301" cy="307777"/>
            <a:chOff x="8611707" y="8433675"/>
            <a:chExt cx="1103301" cy="307777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AE08A978-5D6F-5040-9907-BF0FA80457CB}"/>
                </a:ext>
              </a:extLst>
            </p:cNvPr>
            <p:cNvSpPr/>
            <p:nvPr/>
          </p:nvSpPr>
          <p:spPr>
            <a:xfrm>
              <a:off x="8611707" y="8518019"/>
              <a:ext cx="152400" cy="152400"/>
            </a:xfrm>
            <a:prstGeom prst="rect">
              <a:avLst/>
            </a:prstGeom>
            <a:solidFill>
              <a:srgbClr val="FF05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9CA21048-98FD-2B4B-81DF-768415B44F74}"/>
                </a:ext>
              </a:extLst>
            </p:cNvPr>
            <p:cNvSpPr txBox="1"/>
            <p:nvPr/>
          </p:nvSpPr>
          <p:spPr>
            <a:xfrm>
              <a:off x="8764107" y="8433675"/>
              <a:ext cx="95090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>
                      <a:lumMod val="75000"/>
                    </a:schemeClr>
                  </a:solidFill>
                </a:rPr>
                <a:t>Index bits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79729D5B-1F68-2A43-A6BD-9C9D204DF029}"/>
              </a:ext>
            </a:extLst>
          </p:cNvPr>
          <p:cNvGrpSpPr/>
          <p:nvPr/>
        </p:nvGrpSpPr>
        <p:grpSpPr>
          <a:xfrm>
            <a:off x="9881223" y="8792672"/>
            <a:ext cx="1512068" cy="307777"/>
            <a:chOff x="9940631" y="8433675"/>
            <a:chExt cx="1512068" cy="307777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7B85949A-A2CD-654A-8296-B133B105DA42}"/>
                </a:ext>
              </a:extLst>
            </p:cNvPr>
            <p:cNvSpPr/>
            <p:nvPr/>
          </p:nvSpPr>
          <p:spPr>
            <a:xfrm>
              <a:off x="9940631" y="8518019"/>
              <a:ext cx="152400" cy="152400"/>
            </a:xfrm>
            <a:prstGeom prst="rect">
              <a:avLst/>
            </a:prstGeom>
            <a:solidFill>
              <a:srgbClr val="FFFF0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DC87046-8F9B-E843-9EAC-195D54560E92}"/>
                </a:ext>
              </a:extLst>
            </p:cNvPr>
            <p:cNvSpPr txBox="1"/>
            <p:nvPr/>
          </p:nvSpPr>
          <p:spPr>
            <a:xfrm>
              <a:off x="10093031" y="8433675"/>
              <a:ext cx="135966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>
                      <a:lumMod val="75000"/>
                    </a:schemeClr>
                  </a:solidFill>
                </a:rPr>
                <a:t>Checksum bits</a:t>
              </a:r>
            </a:p>
          </p:txBody>
        </p:sp>
      </p:grpSp>
      <p:sp>
        <p:nvSpPr>
          <p:cNvPr id="40" name="Google Shape;138;p1">
            <a:extLst>
              <a:ext uri="{FF2B5EF4-FFF2-40B4-BE49-F238E27FC236}">
                <a16:creationId xmlns:a16="http://schemas.microsoft.com/office/drawing/2014/main" id="{E73D12F8-4F2F-DE48-A67E-519E9A68B7B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1821240" y="9001379"/>
            <a:ext cx="534313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 dirty="0"/>
          </a:p>
        </p:txBody>
      </p:sp>
      <p:sp>
        <p:nvSpPr>
          <p:cNvPr id="41" name="Google Shape;301;p9">
            <a:extLst>
              <a:ext uri="{FF2B5EF4-FFF2-40B4-BE49-F238E27FC236}">
                <a16:creationId xmlns:a16="http://schemas.microsoft.com/office/drawing/2014/main" id="{75601A90-8840-D347-BE4C-3C9F5CC54B94}"/>
              </a:ext>
            </a:extLst>
          </p:cNvPr>
          <p:cNvSpPr txBox="1"/>
          <p:nvPr/>
        </p:nvSpPr>
        <p:spPr>
          <a:xfrm>
            <a:off x="876515" y="540425"/>
            <a:ext cx="11574405" cy="5163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075" tIns="27075" rIns="27075" bIns="27075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rPr lang="en-US" sz="30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Coding </a:t>
            </a:r>
            <a:r>
              <a:rPr lang="en-US" sz="3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– </a:t>
            </a:r>
            <a:r>
              <a:rPr lang="en-US" sz="3000" b="0" i="1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dNAM</a:t>
            </a:r>
            <a:r>
              <a:rPr lang="en-US" sz="3000" b="0" i="1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encoding</a:t>
            </a:r>
            <a:endParaRPr sz="30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D5461101-9FB5-C947-A246-AE28ACEF71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4480" y="6248400"/>
            <a:ext cx="3079101" cy="27432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DF3A5C6B-6573-8343-A924-CF2F0A6BC4F0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1554480" y="6248400"/>
            <a:ext cx="3081528" cy="2743200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8D24A88D-ABAB-9C42-B6C9-DC2837C37A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54480" y="6248400"/>
            <a:ext cx="3079102" cy="2743200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6E82F722-13B7-724E-BE4D-BFF19DAB7E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54480" y="6248400"/>
            <a:ext cx="3079108" cy="2743200"/>
          </a:xfrm>
          <a:prstGeom prst="rect">
            <a:avLst/>
          </a:prstGeom>
        </p:spPr>
      </p:pic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8310BBC-76E8-3344-821A-96816B1D1B0C}"/>
              </a:ext>
            </a:extLst>
          </p:cNvPr>
          <p:cNvCxnSpPr>
            <a:stCxn id="13" idx="4"/>
          </p:cNvCxnSpPr>
          <p:nvPr/>
        </p:nvCxnSpPr>
        <p:spPr>
          <a:xfrm>
            <a:off x="3579188" y="4518601"/>
            <a:ext cx="0" cy="52615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B04D0C34-0FC8-4441-9889-44A41E1CEDF4}"/>
              </a:ext>
            </a:extLst>
          </p:cNvPr>
          <p:cNvCxnSpPr>
            <a:cxnSpLocks/>
          </p:cNvCxnSpPr>
          <p:nvPr/>
        </p:nvCxnSpPr>
        <p:spPr>
          <a:xfrm>
            <a:off x="3921673" y="1752788"/>
            <a:ext cx="2084908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6402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5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6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6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8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0" grpId="1"/>
      <p:bldP spid="12" grpId="0" animBg="1"/>
      <p:bldP spid="12" grpId="1" animBg="1"/>
      <p:bldP spid="13" grpId="0" animBg="1"/>
      <p:bldP spid="13" grpId="1" animBg="1"/>
      <p:bldP spid="21" grpId="0"/>
      <p:bldP spid="2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F78953C-E17B-544C-AE74-83D14443F5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3360847"/>
              </p:ext>
            </p:extLst>
          </p:nvPr>
        </p:nvGraphicFramePr>
        <p:xfrm>
          <a:off x="952500" y="1625612"/>
          <a:ext cx="11073384" cy="6099048"/>
        </p:xfrm>
        <a:graphic>
          <a:graphicData uri="http://schemas.openxmlformats.org/drawingml/2006/table">
            <a:tbl>
              <a:tblPr/>
              <a:tblGrid>
                <a:gridCol w="1384173">
                  <a:extLst>
                    <a:ext uri="{9D8B030D-6E8A-4147-A177-3AD203B41FA5}">
                      <a16:colId xmlns:a16="http://schemas.microsoft.com/office/drawing/2014/main" val="3718436217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2658418981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2850857648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3693602068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1422863948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4036999930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1859528798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1333051861"/>
                    </a:ext>
                  </a:extLst>
                </a:gridCol>
              </a:tblGrid>
              <a:tr h="1016508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0301461"/>
                  </a:ext>
                </a:extLst>
              </a:tr>
              <a:tr h="1016508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7330609"/>
                  </a:ext>
                </a:extLst>
              </a:tr>
              <a:tr h="1016508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500"/>
                    </a:solidFill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1"/>
                    </a:solidFill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1377980"/>
                  </a:ext>
                </a:extLst>
              </a:tr>
              <a:tr h="1016508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500"/>
                    </a:solidFill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1"/>
                    </a:solidFill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7143648"/>
                  </a:ext>
                </a:extLst>
              </a:tr>
              <a:tr h="1016508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3309130"/>
                  </a:ext>
                </a:extLst>
              </a:tr>
              <a:tr h="1016508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5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5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294953"/>
                  </a:ext>
                </a:extLst>
              </a:tr>
            </a:tbl>
          </a:graphicData>
        </a:graphic>
      </p:graphicFrame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B0487B9-AF31-214D-85C4-F1276E970D60}"/>
              </a:ext>
            </a:extLst>
          </p:cNvPr>
          <p:cNvCxnSpPr>
            <a:cxnSpLocks/>
            <a:stCxn id="5" idx="0"/>
            <a:endCxn id="5" idx="2"/>
          </p:cNvCxnSpPr>
          <p:nvPr/>
        </p:nvCxnSpPr>
        <p:spPr>
          <a:xfrm>
            <a:off x="6489192" y="1625612"/>
            <a:ext cx="0" cy="6099048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252D92A-C978-E54C-9D56-1062294EF017}"/>
              </a:ext>
            </a:extLst>
          </p:cNvPr>
          <p:cNvCxnSpPr>
            <a:cxnSpLocks/>
            <a:stCxn id="5" idx="1"/>
            <a:endCxn id="5" idx="3"/>
          </p:cNvCxnSpPr>
          <p:nvPr/>
        </p:nvCxnSpPr>
        <p:spPr>
          <a:xfrm>
            <a:off x="952500" y="4675136"/>
            <a:ext cx="11073384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2" name="Oval 71">
            <a:extLst>
              <a:ext uri="{FF2B5EF4-FFF2-40B4-BE49-F238E27FC236}">
                <a16:creationId xmlns:a16="http://schemas.microsoft.com/office/drawing/2014/main" id="{4E6A0D34-8269-974D-8C6F-CB2C20088C1D}"/>
              </a:ext>
            </a:extLst>
          </p:cNvPr>
          <p:cNvSpPr/>
          <p:nvPr/>
        </p:nvSpPr>
        <p:spPr>
          <a:xfrm>
            <a:off x="1546352" y="1804682"/>
            <a:ext cx="182880" cy="18288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08E164DB-6BF5-B240-8315-30BC68577C5C}"/>
              </a:ext>
            </a:extLst>
          </p:cNvPr>
          <p:cNvSpPr/>
          <p:nvPr/>
        </p:nvSpPr>
        <p:spPr>
          <a:xfrm>
            <a:off x="5267452" y="3732542"/>
            <a:ext cx="182880" cy="18288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895197A7-6E37-DF45-8E42-0AC91307F805}"/>
              </a:ext>
            </a:extLst>
          </p:cNvPr>
          <p:cNvSpPr/>
          <p:nvPr/>
        </p:nvSpPr>
        <p:spPr>
          <a:xfrm>
            <a:off x="11249153" y="1804364"/>
            <a:ext cx="182880" cy="18288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BF4117E1-B00D-394F-8A76-248ACE8EBAB5}"/>
              </a:ext>
            </a:extLst>
          </p:cNvPr>
          <p:cNvSpPr/>
          <p:nvPr/>
        </p:nvSpPr>
        <p:spPr>
          <a:xfrm>
            <a:off x="11219942" y="6873506"/>
            <a:ext cx="182880" cy="182880"/>
          </a:xfrm>
          <a:prstGeom prst="ellipse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B4ABDB8A-5172-8B45-9344-B9CDA13A233D}"/>
              </a:ext>
            </a:extLst>
          </p:cNvPr>
          <p:cNvSpPr/>
          <p:nvPr/>
        </p:nvSpPr>
        <p:spPr>
          <a:xfrm>
            <a:off x="1546352" y="6873506"/>
            <a:ext cx="182880" cy="182880"/>
          </a:xfrm>
          <a:prstGeom prst="ellipse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4C43B8BE-A3A8-F540-B03B-7F933ED12510}"/>
              </a:ext>
            </a:extLst>
          </p:cNvPr>
          <p:cNvSpPr/>
          <p:nvPr/>
        </p:nvSpPr>
        <p:spPr>
          <a:xfrm>
            <a:off x="7605269" y="3732542"/>
            <a:ext cx="182880" cy="18288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A07E25C2-01FA-5544-BC7F-EAEF1505579B}"/>
              </a:ext>
            </a:extLst>
          </p:cNvPr>
          <p:cNvSpPr/>
          <p:nvPr/>
        </p:nvSpPr>
        <p:spPr>
          <a:xfrm>
            <a:off x="7593078" y="5281668"/>
            <a:ext cx="182880" cy="182880"/>
          </a:xfrm>
          <a:prstGeom prst="ellipse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7412614B-D39B-7A44-8CC5-966F91C03851}"/>
              </a:ext>
            </a:extLst>
          </p:cNvPr>
          <p:cNvSpPr/>
          <p:nvPr/>
        </p:nvSpPr>
        <p:spPr>
          <a:xfrm>
            <a:off x="5267452" y="5276884"/>
            <a:ext cx="182880" cy="182880"/>
          </a:xfrm>
          <a:prstGeom prst="ellipse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14" name="Google Shape;674;p17">
            <a:extLst>
              <a:ext uri="{FF2B5EF4-FFF2-40B4-BE49-F238E27FC236}">
                <a16:creationId xmlns:a16="http://schemas.microsoft.com/office/drawing/2014/main" id="{8279D429-0718-8E4C-B325-F5C0911633A5}"/>
              </a:ext>
            </a:extLst>
          </p:cNvPr>
          <p:cNvSpPr txBox="1"/>
          <p:nvPr/>
        </p:nvSpPr>
        <p:spPr>
          <a:xfrm>
            <a:off x="876515" y="540425"/>
            <a:ext cx="11574405" cy="5163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075" tIns="27075" rIns="27075" bIns="27075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rPr lang="en-US" sz="3000" b="1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dNAM</a:t>
            </a:r>
            <a:r>
              <a:rPr lang="en-US" sz="30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encoding (mirror property)</a:t>
            </a:r>
            <a:endParaRPr sz="30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6A65FE4-31C2-134E-9660-661F1526280A}"/>
              </a:ext>
            </a:extLst>
          </p:cNvPr>
          <p:cNvSpPr/>
          <p:nvPr/>
        </p:nvSpPr>
        <p:spPr>
          <a:xfrm>
            <a:off x="4314697" y="1804364"/>
            <a:ext cx="182880" cy="18288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024A7277-D129-4548-8D6C-56A570FBC153}"/>
              </a:ext>
            </a:extLst>
          </p:cNvPr>
          <p:cNvSpPr/>
          <p:nvPr/>
        </p:nvSpPr>
        <p:spPr>
          <a:xfrm>
            <a:off x="1546352" y="3732542"/>
            <a:ext cx="182880" cy="18288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5087F32A-1E6D-F543-9D33-24A3A1D20B25}"/>
              </a:ext>
            </a:extLst>
          </p:cNvPr>
          <p:cNvSpPr/>
          <p:nvPr/>
        </p:nvSpPr>
        <p:spPr>
          <a:xfrm>
            <a:off x="5695442" y="6873506"/>
            <a:ext cx="182880" cy="18288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FB536F1-E8E3-C147-B4A1-A41CA68AECC2}"/>
              </a:ext>
            </a:extLst>
          </p:cNvPr>
          <p:cNvSpPr/>
          <p:nvPr/>
        </p:nvSpPr>
        <p:spPr>
          <a:xfrm>
            <a:off x="9844532" y="6873506"/>
            <a:ext cx="182880" cy="18288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04D5EEAD-0C35-CC43-AD6A-2460034291DD}"/>
              </a:ext>
            </a:extLst>
          </p:cNvPr>
          <p:cNvSpPr/>
          <p:nvPr/>
        </p:nvSpPr>
        <p:spPr>
          <a:xfrm>
            <a:off x="11249153" y="2786046"/>
            <a:ext cx="182880" cy="18288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26DDD595-5D42-6B40-84FC-C3DE7B472BF3}"/>
              </a:ext>
            </a:extLst>
          </p:cNvPr>
          <p:cNvSpPr/>
          <p:nvPr/>
        </p:nvSpPr>
        <p:spPr>
          <a:xfrm>
            <a:off x="8480808" y="1804364"/>
            <a:ext cx="182880" cy="18288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828FCBE8-59B2-4D4F-9D27-CE398EB623AD}"/>
              </a:ext>
            </a:extLst>
          </p:cNvPr>
          <p:cNvSpPr/>
          <p:nvPr/>
        </p:nvSpPr>
        <p:spPr>
          <a:xfrm>
            <a:off x="11249153" y="3823982"/>
            <a:ext cx="182880" cy="18288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A5894C9-C0C6-304E-AB05-3FAACB914D9A}"/>
              </a:ext>
            </a:extLst>
          </p:cNvPr>
          <p:cNvSpPr/>
          <p:nvPr/>
        </p:nvSpPr>
        <p:spPr>
          <a:xfrm>
            <a:off x="7083044" y="6873506"/>
            <a:ext cx="182880" cy="18288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4035A13-0C65-FC4F-BB68-61E976E1A179}"/>
              </a:ext>
            </a:extLst>
          </p:cNvPr>
          <p:cNvSpPr/>
          <p:nvPr/>
        </p:nvSpPr>
        <p:spPr>
          <a:xfrm>
            <a:off x="2915412" y="6873506"/>
            <a:ext cx="182880" cy="18288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F9FBDA0-0EAF-414A-AD37-E41B75D22425}"/>
              </a:ext>
            </a:extLst>
          </p:cNvPr>
          <p:cNvSpPr/>
          <p:nvPr/>
        </p:nvSpPr>
        <p:spPr>
          <a:xfrm>
            <a:off x="1546352" y="2812426"/>
            <a:ext cx="182880" cy="18288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2CA95154-2552-2944-82EC-43453F57DB11}"/>
              </a:ext>
            </a:extLst>
          </p:cNvPr>
          <p:cNvSpPr/>
          <p:nvPr/>
        </p:nvSpPr>
        <p:spPr>
          <a:xfrm>
            <a:off x="1546352" y="4866494"/>
            <a:ext cx="182880" cy="182880"/>
          </a:xfrm>
          <a:prstGeom prst="ellipse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9BA1F59A-3562-084C-B851-077A95522888}"/>
              </a:ext>
            </a:extLst>
          </p:cNvPr>
          <p:cNvSpPr/>
          <p:nvPr/>
        </p:nvSpPr>
        <p:spPr>
          <a:xfrm>
            <a:off x="5695442" y="1804364"/>
            <a:ext cx="182880" cy="182880"/>
          </a:xfrm>
          <a:prstGeom prst="ellipse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7490574B-73A7-A24A-91A2-D65EAF53B98C}"/>
              </a:ext>
            </a:extLst>
          </p:cNvPr>
          <p:cNvSpPr/>
          <p:nvPr/>
        </p:nvSpPr>
        <p:spPr>
          <a:xfrm>
            <a:off x="11219942" y="5792864"/>
            <a:ext cx="182880" cy="182880"/>
          </a:xfrm>
          <a:prstGeom prst="ellipse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36DB11C-4B39-7D4B-9D8C-7F37C755A9BF}"/>
              </a:ext>
            </a:extLst>
          </p:cNvPr>
          <p:cNvSpPr/>
          <p:nvPr/>
        </p:nvSpPr>
        <p:spPr>
          <a:xfrm>
            <a:off x="2943861" y="1776650"/>
            <a:ext cx="182880" cy="182880"/>
          </a:xfrm>
          <a:prstGeom prst="ellipse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B3930F76-1671-274F-BCC1-48BBEAD9EA7F}"/>
              </a:ext>
            </a:extLst>
          </p:cNvPr>
          <p:cNvSpPr/>
          <p:nvPr/>
        </p:nvSpPr>
        <p:spPr>
          <a:xfrm>
            <a:off x="7083042" y="1789986"/>
            <a:ext cx="182880" cy="182880"/>
          </a:xfrm>
          <a:prstGeom prst="ellipse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C0669C0B-1679-D446-AA42-B5B224CB4C5D}"/>
              </a:ext>
            </a:extLst>
          </p:cNvPr>
          <p:cNvSpPr/>
          <p:nvPr/>
        </p:nvSpPr>
        <p:spPr>
          <a:xfrm>
            <a:off x="11219942" y="4831726"/>
            <a:ext cx="182880" cy="182880"/>
          </a:xfrm>
          <a:prstGeom prst="ellipse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DF3A4901-A92F-6948-A1DD-ABC75D763A8E}"/>
              </a:ext>
            </a:extLst>
          </p:cNvPr>
          <p:cNvSpPr/>
          <p:nvPr/>
        </p:nvSpPr>
        <p:spPr>
          <a:xfrm>
            <a:off x="1546352" y="5774638"/>
            <a:ext cx="182880" cy="182880"/>
          </a:xfrm>
          <a:prstGeom prst="ellipse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0F9549DB-1831-184C-A81C-282C90691627}"/>
              </a:ext>
            </a:extLst>
          </p:cNvPr>
          <p:cNvSpPr/>
          <p:nvPr/>
        </p:nvSpPr>
        <p:spPr>
          <a:xfrm>
            <a:off x="8443978" y="6873440"/>
            <a:ext cx="182880" cy="182880"/>
          </a:xfrm>
          <a:prstGeom prst="ellipse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896C11AB-7BCC-6D46-AF15-62EB50237B61}"/>
              </a:ext>
            </a:extLst>
          </p:cNvPr>
          <p:cNvSpPr/>
          <p:nvPr/>
        </p:nvSpPr>
        <p:spPr>
          <a:xfrm>
            <a:off x="4314697" y="6860170"/>
            <a:ext cx="182880" cy="182880"/>
          </a:xfrm>
          <a:prstGeom prst="ellipse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EAB583D2-23A5-CE45-AAB6-B75B193B3511}"/>
              </a:ext>
            </a:extLst>
          </p:cNvPr>
          <p:cNvSpPr/>
          <p:nvPr/>
        </p:nvSpPr>
        <p:spPr>
          <a:xfrm>
            <a:off x="9851389" y="1780873"/>
            <a:ext cx="182880" cy="182880"/>
          </a:xfrm>
          <a:prstGeom prst="ellipse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B10EDB2C-73BD-7541-8170-21D1BF8358F1}"/>
              </a:ext>
            </a:extLst>
          </p:cNvPr>
          <p:cNvGrpSpPr/>
          <p:nvPr/>
        </p:nvGrpSpPr>
        <p:grpSpPr>
          <a:xfrm>
            <a:off x="1339201" y="7902952"/>
            <a:ext cx="9869370" cy="414434"/>
            <a:chOff x="1339201" y="7532242"/>
            <a:chExt cx="9869370" cy="414434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EA5261E0-2CD6-964B-BF24-1664FF42CC54}"/>
                </a:ext>
              </a:extLst>
            </p:cNvPr>
            <p:cNvSpPr/>
            <p:nvPr/>
          </p:nvSpPr>
          <p:spPr>
            <a:xfrm>
              <a:off x="1339201" y="7616160"/>
              <a:ext cx="231978" cy="230089"/>
            </a:xfrm>
            <a:prstGeom prst="rect">
              <a:avLst/>
            </a:prstGeom>
            <a:solidFill>
              <a:srgbClr val="FF00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1F8A6809-6865-4D4F-8398-9DDF0D972C62}"/>
                </a:ext>
              </a:extLst>
            </p:cNvPr>
            <p:cNvSpPr txBox="1"/>
            <p:nvPr/>
          </p:nvSpPr>
          <p:spPr>
            <a:xfrm>
              <a:off x="1585672" y="7537806"/>
              <a:ext cx="190789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Orientation bits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EE97EC15-4743-8F43-995B-60963C6621C1}"/>
                </a:ext>
              </a:extLst>
            </p:cNvPr>
            <p:cNvSpPr txBox="1"/>
            <p:nvPr/>
          </p:nvSpPr>
          <p:spPr>
            <a:xfrm>
              <a:off x="3994249" y="7542383"/>
              <a:ext cx="119616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Data bits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8734BF2E-7D52-E441-AFE8-E0F59F24CDA4}"/>
                </a:ext>
              </a:extLst>
            </p:cNvPr>
            <p:cNvSpPr txBox="1"/>
            <p:nvPr/>
          </p:nvSpPr>
          <p:spPr>
            <a:xfrm>
              <a:off x="5687836" y="7532242"/>
              <a:ext cx="128112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Index bits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B2CBE44D-6FFA-A746-BDE2-E34A057473A5}"/>
                </a:ext>
              </a:extLst>
            </p:cNvPr>
            <p:cNvSpPr txBox="1"/>
            <p:nvPr/>
          </p:nvSpPr>
          <p:spPr>
            <a:xfrm>
              <a:off x="7500668" y="7546566"/>
              <a:ext cx="186621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Checksum bits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E1365935-8146-1D4A-857F-6B7B54CCA83C}"/>
                </a:ext>
              </a:extLst>
            </p:cNvPr>
            <p:cNvSpPr txBox="1"/>
            <p:nvPr/>
          </p:nvSpPr>
          <p:spPr>
            <a:xfrm>
              <a:off x="9898597" y="7541586"/>
              <a:ext cx="130997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Parity bits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9C1BF75F-8E14-4A46-881A-E62B30BEB659}"/>
                </a:ext>
              </a:extLst>
            </p:cNvPr>
            <p:cNvSpPr/>
            <p:nvPr/>
          </p:nvSpPr>
          <p:spPr>
            <a:xfrm>
              <a:off x="3725545" y="7610601"/>
              <a:ext cx="231978" cy="230089"/>
            </a:xfrm>
            <a:prstGeom prst="rect">
              <a:avLst/>
            </a:prstGeom>
            <a:solidFill>
              <a:srgbClr val="16FF0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06C4AE40-7E2E-344A-A55E-9C94BFFB1249}"/>
                </a:ext>
              </a:extLst>
            </p:cNvPr>
            <p:cNvSpPr/>
            <p:nvPr/>
          </p:nvSpPr>
          <p:spPr>
            <a:xfrm>
              <a:off x="5486884" y="7610601"/>
              <a:ext cx="231978" cy="230089"/>
            </a:xfrm>
            <a:prstGeom prst="rect">
              <a:avLst/>
            </a:prstGeom>
            <a:solidFill>
              <a:srgbClr val="FF05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AD1AFF85-3774-CE4F-9548-CC1AB5187935}"/>
                </a:ext>
              </a:extLst>
            </p:cNvPr>
            <p:cNvSpPr/>
            <p:nvPr/>
          </p:nvSpPr>
          <p:spPr>
            <a:xfrm>
              <a:off x="7291550" y="7608598"/>
              <a:ext cx="231978" cy="230089"/>
            </a:xfrm>
            <a:prstGeom prst="rect">
              <a:avLst/>
            </a:prstGeom>
            <a:solidFill>
              <a:srgbClr val="FFFF0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180E9673-983C-FA45-BCCF-329CEC6917CB}"/>
                </a:ext>
              </a:extLst>
            </p:cNvPr>
            <p:cNvSpPr/>
            <p:nvPr/>
          </p:nvSpPr>
          <p:spPr>
            <a:xfrm>
              <a:off x="9666619" y="7608598"/>
              <a:ext cx="231978" cy="230089"/>
            </a:xfrm>
            <a:prstGeom prst="rect">
              <a:avLst/>
            </a:prstGeom>
            <a:solidFill>
              <a:srgbClr val="00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82560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79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4" grpId="0" animBg="1"/>
      <p:bldP spid="3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F78953C-E17B-544C-AE74-83D14443F5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8100049"/>
              </p:ext>
            </p:extLst>
          </p:nvPr>
        </p:nvGraphicFramePr>
        <p:xfrm>
          <a:off x="952500" y="1642504"/>
          <a:ext cx="11073384" cy="6099048"/>
        </p:xfrm>
        <a:graphic>
          <a:graphicData uri="http://schemas.openxmlformats.org/drawingml/2006/table">
            <a:tbl>
              <a:tblPr/>
              <a:tblGrid>
                <a:gridCol w="1384173">
                  <a:extLst>
                    <a:ext uri="{9D8B030D-6E8A-4147-A177-3AD203B41FA5}">
                      <a16:colId xmlns:a16="http://schemas.microsoft.com/office/drawing/2014/main" val="3718436217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2658418981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2850857648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3693602068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1422863948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4036999930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1859528798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1333051861"/>
                    </a:ext>
                  </a:extLst>
                </a:gridCol>
              </a:tblGrid>
              <a:tr h="1016508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0301461"/>
                  </a:ext>
                </a:extLst>
              </a:tr>
              <a:tr h="1016508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7330609"/>
                  </a:ext>
                </a:extLst>
              </a:tr>
              <a:tr h="1016508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500"/>
                    </a:solidFill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1"/>
                    </a:solidFill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1377980"/>
                  </a:ext>
                </a:extLst>
              </a:tr>
              <a:tr h="1016508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500"/>
                    </a:solidFill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1"/>
                    </a:solidFill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7143648"/>
                  </a:ext>
                </a:extLst>
              </a:tr>
              <a:tr h="1016508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3309130"/>
                  </a:ext>
                </a:extLst>
              </a:tr>
              <a:tr h="1016508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5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5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294953"/>
                  </a:ext>
                </a:extLst>
              </a:tr>
            </a:tbl>
          </a:graphicData>
        </a:graphic>
      </p:graphicFrame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B0487B9-AF31-214D-85C4-F1276E970D60}"/>
              </a:ext>
            </a:extLst>
          </p:cNvPr>
          <p:cNvCxnSpPr>
            <a:cxnSpLocks/>
            <a:stCxn id="5" idx="0"/>
            <a:endCxn id="5" idx="2"/>
          </p:cNvCxnSpPr>
          <p:nvPr/>
        </p:nvCxnSpPr>
        <p:spPr>
          <a:xfrm>
            <a:off x="6489192" y="1642504"/>
            <a:ext cx="0" cy="6099048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252D92A-C978-E54C-9D56-1062294EF017}"/>
              </a:ext>
            </a:extLst>
          </p:cNvPr>
          <p:cNvCxnSpPr>
            <a:cxnSpLocks/>
            <a:stCxn id="5" idx="1"/>
            <a:endCxn id="5" idx="3"/>
          </p:cNvCxnSpPr>
          <p:nvPr/>
        </p:nvCxnSpPr>
        <p:spPr>
          <a:xfrm>
            <a:off x="952500" y="4692028"/>
            <a:ext cx="11073384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2" name="Oval 71">
            <a:extLst>
              <a:ext uri="{FF2B5EF4-FFF2-40B4-BE49-F238E27FC236}">
                <a16:creationId xmlns:a16="http://schemas.microsoft.com/office/drawing/2014/main" id="{4E6A0D34-8269-974D-8C6F-CB2C20088C1D}"/>
              </a:ext>
            </a:extLst>
          </p:cNvPr>
          <p:cNvSpPr/>
          <p:nvPr/>
        </p:nvSpPr>
        <p:spPr>
          <a:xfrm>
            <a:off x="1546352" y="1818970"/>
            <a:ext cx="182880" cy="18288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08E164DB-6BF5-B240-8315-30BC68577C5C}"/>
              </a:ext>
            </a:extLst>
          </p:cNvPr>
          <p:cNvSpPr/>
          <p:nvPr/>
        </p:nvSpPr>
        <p:spPr>
          <a:xfrm>
            <a:off x="5651701" y="3974388"/>
            <a:ext cx="381499" cy="333091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895197A7-6E37-DF45-8E42-0AC91307F805}"/>
              </a:ext>
            </a:extLst>
          </p:cNvPr>
          <p:cNvSpPr/>
          <p:nvPr/>
        </p:nvSpPr>
        <p:spPr>
          <a:xfrm>
            <a:off x="11249153" y="1818652"/>
            <a:ext cx="182880" cy="18288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BF4117E1-B00D-394F-8A76-248ACE8EBAB5}"/>
              </a:ext>
            </a:extLst>
          </p:cNvPr>
          <p:cNvSpPr/>
          <p:nvPr/>
        </p:nvSpPr>
        <p:spPr>
          <a:xfrm>
            <a:off x="11219942" y="6887794"/>
            <a:ext cx="182880" cy="182880"/>
          </a:xfrm>
          <a:prstGeom prst="ellipse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B4ABDB8A-5172-8B45-9344-B9CDA13A233D}"/>
              </a:ext>
            </a:extLst>
          </p:cNvPr>
          <p:cNvSpPr/>
          <p:nvPr/>
        </p:nvSpPr>
        <p:spPr>
          <a:xfrm>
            <a:off x="1546352" y="6887794"/>
            <a:ext cx="182880" cy="182880"/>
          </a:xfrm>
          <a:prstGeom prst="ellipse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4C43B8BE-A3A8-F540-B03B-7F933ED12510}"/>
              </a:ext>
            </a:extLst>
          </p:cNvPr>
          <p:cNvSpPr/>
          <p:nvPr/>
        </p:nvSpPr>
        <p:spPr>
          <a:xfrm>
            <a:off x="7605269" y="3746830"/>
            <a:ext cx="182880" cy="18288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A07E25C2-01FA-5544-BC7F-EAEF1505579B}"/>
              </a:ext>
            </a:extLst>
          </p:cNvPr>
          <p:cNvSpPr/>
          <p:nvPr/>
        </p:nvSpPr>
        <p:spPr>
          <a:xfrm>
            <a:off x="7593078" y="5295956"/>
            <a:ext cx="182880" cy="182880"/>
          </a:xfrm>
          <a:prstGeom prst="ellipse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7412614B-D39B-7A44-8CC5-966F91C03851}"/>
              </a:ext>
            </a:extLst>
          </p:cNvPr>
          <p:cNvSpPr/>
          <p:nvPr/>
        </p:nvSpPr>
        <p:spPr>
          <a:xfrm>
            <a:off x="5267452" y="5291172"/>
            <a:ext cx="182880" cy="182880"/>
          </a:xfrm>
          <a:prstGeom prst="ellipse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14" name="Google Shape;674;p17">
            <a:extLst>
              <a:ext uri="{FF2B5EF4-FFF2-40B4-BE49-F238E27FC236}">
                <a16:creationId xmlns:a16="http://schemas.microsoft.com/office/drawing/2014/main" id="{8279D429-0718-8E4C-B325-F5C0911633A5}"/>
              </a:ext>
            </a:extLst>
          </p:cNvPr>
          <p:cNvSpPr txBox="1"/>
          <p:nvPr/>
        </p:nvSpPr>
        <p:spPr>
          <a:xfrm>
            <a:off x="876515" y="540425"/>
            <a:ext cx="11574405" cy="5163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075" tIns="27075" rIns="27075" bIns="27075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rPr lang="en-US" sz="3000" b="1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dNAM</a:t>
            </a:r>
            <a:r>
              <a:rPr lang="en-US" sz="30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encoding (Checksum)</a:t>
            </a:r>
            <a:endParaRPr sz="30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6A65FE4-31C2-134E-9660-661F1526280A}"/>
              </a:ext>
            </a:extLst>
          </p:cNvPr>
          <p:cNvSpPr/>
          <p:nvPr/>
        </p:nvSpPr>
        <p:spPr>
          <a:xfrm>
            <a:off x="4314697" y="1818652"/>
            <a:ext cx="182880" cy="18288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024A7277-D129-4548-8D6C-56A570FBC153}"/>
              </a:ext>
            </a:extLst>
          </p:cNvPr>
          <p:cNvSpPr/>
          <p:nvPr/>
        </p:nvSpPr>
        <p:spPr>
          <a:xfrm>
            <a:off x="1546352" y="3746830"/>
            <a:ext cx="182880" cy="18288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5087F32A-1E6D-F543-9D33-24A3A1D20B25}"/>
              </a:ext>
            </a:extLst>
          </p:cNvPr>
          <p:cNvSpPr/>
          <p:nvPr/>
        </p:nvSpPr>
        <p:spPr>
          <a:xfrm>
            <a:off x="5695442" y="6887794"/>
            <a:ext cx="182880" cy="18288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FB536F1-E8E3-C147-B4A1-A41CA68AECC2}"/>
              </a:ext>
            </a:extLst>
          </p:cNvPr>
          <p:cNvSpPr/>
          <p:nvPr/>
        </p:nvSpPr>
        <p:spPr>
          <a:xfrm>
            <a:off x="9844532" y="6887794"/>
            <a:ext cx="182880" cy="18288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04D5EEAD-0C35-CC43-AD6A-2460034291DD}"/>
              </a:ext>
            </a:extLst>
          </p:cNvPr>
          <p:cNvSpPr/>
          <p:nvPr/>
        </p:nvSpPr>
        <p:spPr>
          <a:xfrm>
            <a:off x="11249153" y="2800334"/>
            <a:ext cx="182880" cy="18288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26DDD595-5D42-6B40-84FC-C3DE7B472BF3}"/>
              </a:ext>
            </a:extLst>
          </p:cNvPr>
          <p:cNvSpPr/>
          <p:nvPr/>
        </p:nvSpPr>
        <p:spPr>
          <a:xfrm>
            <a:off x="8480808" y="1818652"/>
            <a:ext cx="182880" cy="18288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828FCBE8-59B2-4D4F-9D27-CE398EB623AD}"/>
              </a:ext>
            </a:extLst>
          </p:cNvPr>
          <p:cNvSpPr/>
          <p:nvPr/>
        </p:nvSpPr>
        <p:spPr>
          <a:xfrm>
            <a:off x="11249153" y="3838270"/>
            <a:ext cx="182880" cy="18288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A5894C9-C0C6-304E-AB05-3FAACB914D9A}"/>
              </a:ext>
            </a:extLst>
          </p:cNvPr>
          <p:cNvSpPr/>
          <p:nvPr/>
        </p:nvSpPr>
        <p:spPr>
          <a:xfrm>
            <a:off x="7083044" y="6887794"/>
            <a:ext cx="182880" cy="18288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4035A13-0C65-FC4F-BB68-61E976E1A179}"/>
              </a:ext>
            </a:extLst>
          </p:cNvPr>
          <p:cNvSpPr/>
          <p:nvPr/>
        </p:nvSpPr>
        <p:spPr>
          <a:xfrm>
            <a:off x="2915412" y="6887794"/>
            <a:ext cx="182880" cy="18288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F9FBDA0-0EAF-414A-AD37-E41B75D22425}"/>
              </a:ext>
            </a:extLst>
          </p:cNvPr>
          <p:cNvSpPr/>
          <p:nvPr/>
        </p:nvSpPr>
        <p:spPr>
          <a:xfrm>
            <a:off x="1546352" y="2826714"/>
            <a:ext cx="182880" cy="18288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2CA95154-2552-2944-82EC-43453F57DB11}"/>
              </a:ext>
            </a:extLst>
          </p:cNvPr>
          <p:cNvSpPr/>
          <p:nvPr/>
        </p:nvSpPr>
        <p:spPr>
          <a:xfrm>
            <a:off x="1546352" y="4880782"/>
            <a:ext cx="182880" cy="182880"/>
          </a:xfrm>
          <a:prstGeom prst="ellipse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9BA1F59A-3562-084C-B851-077A95522888}"/>
              </a:ext>
            </a:extLst>
          </p:cNvPr>
          <p:cNvSpPr/>
          <p:nvPr/>
        </p:nvSpPr>
        <p:spPr>
          <a:xfrm>
            <a:off x="5695442" y="1818652"/>
            <a:ext cx="182880" cy="182880"/>
          </a:xfrm>
          <a:prstGeom prst="ellipse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7490574B-73A7-A24A-91A2-D65EAF53B98C}"/>
              </a:ext>
            </a:extLst>
          </p:cNvPr>
          <p:cNvSpPr/>
          <p:nvPr/>
        </p:nvSpPr>
        <p:spPr>
          <a:xfrm>
            <a:off x="11219942" y="5807152"/>
            <a:ext cx="182880" cy="182880"/>
          </a:xfrm>
          <a:prstGeom prst="ellipse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36DB11C-4B39-7D4B-9D8C-7F37C755A9BF}"/>
              </a:ext>
            </a:extLst>
          </p:cNvPr>
          <p:cNvSpPr/>
          <p:nvPr/>
        </p:nvSpPr>
        <p:spPr>
          <a:xfrm>
            <a:off x="2943861" y="1790938"/>
            <a:ext cx="182880" cy="182880"/>
          </a:xfrm>
          <a:prstGeom prst="ellipse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B3930F76-1671-274F-BCC1-48BBEAD9EA7F}"/>
              </a:ext>
            </a:extLst>
          </p:cNvPr>
          <p:cNvSpPr/>
          <p:nvPr/>
        </p:nvSpPr>
        <p:spPr>
          <a:xfrm>
            <a:off x="7083042" y="1804274"/>
            <a:ext cx="182880" cy="182880"/>
          </a:xfrm>
          <a:prstGeom prst="ellipse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C0669C0B-1679-D446-AA42-B5B224CB4C5D}"/>
              </a:ext>
            </a:extLst>
          </p:cNvPr>
          <p:cNvSpPr/>
          <p:nvPr/>
        </p:nvSpPr>
        <p:spPr>
          <a:xfrm>
            <a:off x="11219942" y="4846014"/>
            <a:ext cx="182880" cy="182880"/>
          </a:xfrm>
          <a:prstGeom prst="ellipse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DF3A4901-A92F-6948-A1DD-ABC75D763A8E}"/>
              </a:ext>
            </a:extLst>
          </p:cNvPr>
          <p:cNvSpPr/>
          <p:nvPr/>
        </p:nvSpPr>
        <p:spPr>
          <a:xfrm>
            <a:off x="1546352" y="5788926"/>
            <a:ext cx="182880" cy="182880"/>
          </a:xfrm>
          <a:prstGeom prst="ellipse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0F9549DB-1831-184C-A81C-282C90691627}"/>
              </a:ext>
            </a:extLst>
          </p:cNvPr>
          <p:cNvSpPr/>
          <p:nvPr/>
        </p:nvSpPr>
        <p:spPr>
          <a:xfrm>
            <a:off x="8443978" y="6887728"/>
            <a:ext cx="182880" cy="182880"/>
          </a:xfrm>
          <a:prstGeom prst="ellipse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896C11AB-7BCC-6D46-AF15-62EB50237B61}"/>
              </a:ext>
            </a:extLst>
          </p:cNvPr>
          <p:cNvSpPr/>
          <p:nvPr/>
        </p:nvSpPr>
        <p:spPr>
          <a:xfrm>
            <a:off x="4314697" y="6874458"/>
            <a:ext cx="182880" cy="182880"/>
          </a:xfrm>
          <a:prstGeom prst="ellipse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EAB583D2-23A5-CE45-AAB6-B75B193B3511}"/>
              </a:ext>
            </a:extLst>
          </p:cNvPr>
          <p:cNvSpPr/>
          <p:nvPr/>
        </p:nvSpPr>
        <p:spPr>
          <a:xfrm>
            <a:off x="9851389" y="1795161"/>
            <a:ext cx="182880" cy="182880"/>
          </a:xfrm>
          <a:prstGeom prst="ellipse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5BD5680-78BC-B34A-91E9-6FEA6A38BE16}"/>
              </a:ext>
            </a:extLst>
          </p:cNvPr>
          <p:cNvGrpSpPr/>
          <p:nvPr/>
        </p:nvGrpSpPr>
        <p:grpSpPr>
          <a:xfrm>
            <a:off x="1699113" y="2217125"/>
            <a:ext cx="9520757" cy="4853473"/>
            <a:chOff x="1699114" y="1845638"/>
            <a:chExt cx="9520830" cy="4856276"/>
          </a:xfrm>
        </p:grpSpPr>
        <p:cxnSp>
          <p:nvCxnSpPr>
            <p:cNvPr id="3" name="Straight Arrow Connector 2">
              <a:extLst>
                <a:ext uri="{FF2B5EF4-FFF2-40B4-BE49-F238E27FC236}">
                  <a16:creationId xmlns:a16="http://schemas.microsoft.com/office/drawing/2014/main" id="{620E0710-71FC-C540-B9FB-64580137D74F}"/>
                </a:ext>
              </a:extLst>
            </p:cNvPr>
            <p:cNvCxnSpPr>
              <a:cxnSpLocks/>
              <a:endCxn id="38" idx="2"/>
            </p:cNvCxnSpPr>
            <p:nvPr/>
          </p:nvCxnSpPr>
          <p:spPr>
            <a:xfrm>
              <a:off x="1699114" y="1845638"/>
              <a:ext cx="3947675" cy="1911846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8" name="Or 37">
              <a:extLst>
                <a:ext uri="{FF2B5EF4-FFF2-40B4-BE49-F238E27FC236}">
                  <a16:creationId xmlns:a16="http://schemas.microsoft.com/office/drawing/2014/main" id="{BEC90DBE-0CFA-A649-850E-9D010274D1F2}"/>
                </a:ext>
              </a:extLst>
            </p:cNvPr>
            <p:cNvSpPr>
              <a:spLocks/>
            </p:cNvSpPr>
            <p:nvPr/>
          </p:nvSpPr>
          <p:spPr>
            <a:xfrm>
              <a:off x="5646789" y="3590936"/>
              <a:ext cx="391325" cy="333095"/>
            </a:xfrm>
            <a:prstGeom prst="flowChartOr">
              <a:avLst/>
            </a:prstGeom>
            <a:noFill/>
            <a:ln w="15875">
              <a:solidFill>
                <a:schemeClr val="tx1"/>
              </a:solidFill>
              <a:headEnd type="none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ln w="0"/>
                <a:solidFill>
                  <a:schemeClr val="tx1"/>
                </a:solidFill>
              </a:endParaRPr>
            </a:p>
          </p:txBody>
        </p: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233398AB-0479-1B4F-A3F6-3FF5440BE4AE}"/>
                </a:ext>
              </a:extLst>
            </p:cNvPr>
            <p:cNvCxnSpPr>
              <a:cxnSpLocks/>
              <a:endCxn id="38" idx="0"/>
            </p:cNvCxnSpPr>
            <p:nvPr/>
          </p:nvCxnSpPr>
          <p:spPr>
            <a:xfrm>
              <a:off x="4467459" y="1912682"/>
              <a:ext cx="1374993" cy="1678254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7EDBFAA8-6448-EA4F-9B85-6D5EFA4E9B3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43026" y="2836830"/>
              <a:ext cx="5176918" cy="857307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410B6F91-709E-5544-989C-461EF40B6096}"/>
                </a:ext>
              </a:extLst>
            </p:cNvPr>
            <p:cNvCxnSpPr>
              <a:cxnSpLocks/>
              <a:endCxn id="38" idx="3"/>
            </p:cNvCxnSpPr>
            <p:nvPr/>
          </p:nvCxnSpPr>
          <p:spPr>
            <a:xfrm>
              <a:off x="1720879" y="3830814"/>
              <a:ext cx="3983218" cy="44436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5951DABD-7C54-8B4C-845A-28C447330E6C}"/>
                </a:ext>
              </a:extLst>
            </p:cNvPr>
            <p:cNvCxnSpPr>
              <a:cxnSpLocks/>
              <a:endCxn id="38" idx="4"/>
            </p:cNvCxnSpPr>
            <p:nvPr/>
          </p:nvCxnSpPr>
          <p:spPr>
            <a:xfrm flipV="1">
              <a:off x="5822049" y="3924031"/>
              <a:ext cx="20403" cy="277788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393B04B9-9613-7A47-AF5B-59C53334BDC8}"/>
                </a:ext>
              </a:extLst>
            </p:cNvPr>
            <p:cNvCxnSpPr>
              <a:cxnSpLocks/>
              <a:endCxn id="38" idx="5"/>
            </p:cNvCxnSpPr>
            <p:nvPr/>
          </p:nvCxnSpPr>
          <p:spPr>
            <a:xfrm flipH="1" flipV="1">
              <a:off x="5980806" y="3875250"/>
              <a:ext cx="3784478" cy="264099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506FB6EC-21D1-CD44-9CA7-B9686F1BF1BA}"/>
              </a:ext>
            </a:extLst>
          </p:cNvPr>
          <p:cNvSpPr txBox="1"/>
          <p:nvPr/>
        </p:nvSpPr>
        <p:spPr>
          <a:xfrm>
            <a:off x="5648375" y="3915810"/>
            <a:ext cx="3273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DA76D97-AC0F-4D4B-AEF4-04BAD0C7968F}"/>
              </a:ext>
            </a:extLst>
          </p:cNvPr>
          <p:cNvSpPr txBox="1"/>
          <p:nvPr/>
        </p:nvSpPr>
        <p:spPr>
          <a:xfrm>
            <a:off x="6972266" y="3977414"/>
            <a:ext cx="3273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1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C9519E5B-2F8E-7543-A93A-E9B927CFDFF2}"/>
              </a:ext>
            </a:extLst>
          </p:cNvPr>
          <p:cNvSpPr txBox="1"/>
          <p:nvPr/>
        </p:nvSpPr>
        <p:spPr>
          <a:xfrm>
            <a:off x="5676157" y="4994560"/>
            <a:ext cx="3273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1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7FC080BB-84CE-924A-A29C-567BAE79D545}"/>
              </a:ext>
            </a:extLst>
          </p:cNvPr>
          <p:cNvSpPr txBox="1"/>
          <p:nvPr/>
        </p:nvSpPr>
        <p:spPr>
          <a:xfrm>
            <a:off x="6973425" y="4957589"/>
            <a:ext cx="3273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0</a:t>
            </a: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E5BA2070-6059-EF46-AB21-B57DD2BA42C7}"/>
              </a:ext>
            </a:extLst>
          </p:cNvPr>
          <p:cNvGrpSpPr/>
          <p:nvPr/>
        </p:nvGrpSpPr>
        <p:grpSpPr>
          <a:xfrm>
            <a:off x="1339201" y="7902952"/>
            <a:ext cx="9869370" cy="414434"/>
            <a:chOff x="1339201" y="7532242"/>
            <a:chExt cx="9869370" cy="414434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750BF889-BD1D-5244-A54D-1616A9D05ED3}"/>
                </a:ext>
              </a:extLst>
            </p:cNvPr>
            <p:cNvSpPr/>
            <p:nvPr/>
          </p:nvSpPr>
          <p:spPr>
            <a:xfrm>
              <a:off x="1339201" y="7616160"/>
              <a:ext cx="231978" cy="230089"/>
            </a:xfrm>
            <a:prstGeom prst="rect">
              <a:avLst/>
            </a:prstGeom>
            <a:solidFill>
              <a:srgbClr val="FF00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FBB4AA16-CCAF-4644-A69F-9434BEAC5093}"/>
                </a:ext>
              </a:extLst>
            </p:cNvPr>
            <p:cNvSpPr txBox="1"/>
            <p:nvPr/>
          </p:nvSpPr>
          <p:spPr>
            <a:xfrm>
              <a:off x="1585672" y="7537806"/>
              <a:ext cx="190789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Orientation bits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65DC0256-7965-7D43-98BA-5ECD61D738BA}"/>
                </a:ext>
              </a:extLst>
            </p:cNvPr>
            <p:cNvSpPr txBox="1"/>
            <p:nvPr/>
          </p:nvSpPr>
          <p:spPr>
            <a:xfrm>
              <a:off x="3994249" y="7542383"/>
              <a:ext cx="119616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Data bits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6A8DF3ED-97E6-9E40-8F14-092054F187D2}"/>
                </a:ext>
              </a:extLst>
            </p:cNvPr>
            <p:cNvSpPr txBox="1"/>
            <p:nvPr/>
          </p:nvSpPr>
          <p:spPr>
            <a:xfrm>
              <a:off x="5687836" y="7532242"/>
              <a:ext cx="128112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Index bits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3CFD04F8-7407-8C47-B5BF-8A51ACDB00FD}"/>
                </a:ext>
              </a:extLst>
            </p:cNvPr>
            <p:cNvSpPr txBox="1"/>
            <p:nvPr/>
          </p:nvSpPr>
          <p:spPr>
            <a:xfrm>
              <a:off x="7500668" y="7546566"/>
              <a:ext cx="186621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Checksum bits</a:t>
              </a: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0CF4EA01-8E9C-7D4D-AAF5-06360E4ADA07}"/>
                </a:ext>
              </a:extLst>
            </p:cNvPr>
            <p:cNvSpPr txBox="1"/>
            <p:nvPr/>
          </p:nvSpPr>
          <p:spPr>
            <a:xfrm>
              <a:off x="9898597" y="7541586"/>
              <a:ext cx="130997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Parity bits</a:t>
              </a:r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BE786EE9-38CC-BE48-9B72-0A26598CA2AD}"/>
                </a:ext>
              </a:extLst>
            </p:cNvPr>
            <p:cNvSpPr/>
            <p:nvPr/>
          </p:nvSpPr>
          <p:spPr>
            <a:xfrm>
              <a:off x="3725545" y="7610601"/>
              <a:ext cx="231978" cy="230089"/>
            </a:xfrm>
            <a:prstGeom prst="rect">
              <a:avLst/>
            </a:prstGeom>
            <a:solidFill>
              <a:srgbClr val="16FF0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6CD52F28-3F9F-8841-BFC2-81A1ED32E336}"/>
                </a:ext>
              </a:extLst>
            </p:cNvPr>
            <p:cNvSpPr/>
            <p:nvPr/>
          </p:nvSpPr>
          <p:spPr>
            <a:xfrm>
              <a:off x="5486884" y="7610601"/>
              <a:ext cx="231978" cy="230089"/>
            </a:xfrm>
            <a:prstGeom prst="rect">
              <a:avLst/>
            </a:prstGeom>
            <a:solidFill>
              <a:srgbClr val="FF05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1DC57F65-AF32-3140-AD76-853558A2154E}"/>
                </a:ext>
              </a:extLst>
            </p:cNvPr>
            <p:cNvSpPr/>
            <p:nvPr/>
          </p:nvSpPr>
          <p:spPr>
            <a:xfrm>
              <a:off x="7291550" y="7608598"/>
              <a:ext cx="231978" cy="230089"/>
            </a:xfrm>
            <a:prstGeom prst="rect">
              <a:avLst/>
            </a:prstGeom>
            <a:solidFill>
              <a:srgbClr val="FFFF0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EB26C22F-9D9F-3244-818A-8D14DECE78BA}"/>
                </a:ext>
              </a:extLst>
            </p:cNvPr>
            <p:cNvSpPr/>
            <p:nvPr/>
          </p:nvSpPr>
          <p:spPr>
            <a:xfrm>
              <a:off x="9666619" y="7608598"/>
              <a:ext cx="231978" cy="230089"/>
            </a:xfrm>
            <a:prstGeom prst="rect">
              <a:avLst/>
            </a:prstGeom>
            <a:solidFill>
              <a:srgbClr val="00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61744641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 animBg="1"/>
      <p:bldP spid="77" grpId="0" animBg="1"/>
      <p:bldP spid="78" grpId="0" animBg="1"/>
      <p:bldP spid="79" grpId="0" animBg="1"/>
      <p:bldP spid="11" grpId="0"/>
      <p:bldP spid="12" grpId="0"/>
      <p:bldP spid="49" grpId="0"/>
      <p:bldP spid="5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F78953C-E17B-544C-AE74-83D14443F5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2869696"/>
              </p:ext>
            </p:extLst>
          </p:nvPr>
        </p:nvGraphicFramePr>
        <p:xfrm>
          <a:off x="952500" y="1639122"/>
          <a:ext cx="11073384" cy="6035040"/>
        </p:xfrm>
        <a:graphic>
          <a:graphicData uri="http://schemas.openxmlformats.org/drawingml/2006/table">
            <a:tbl>
              <a:tblPr/>
              <a:tblGrid>
                <a:gridCol w="1384173">
                  <a:extLst>
                    <a:ext uri="{9D8B030D-6E8A-4147-A177-3AD203B41FA5}">
                      <a16:colId xmlns:a16="http://schemas.microsoft.com/office/drawing/2014/main" val="3718436217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2658418981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2850857648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3693602068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1422863948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4036999930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1859528798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1333051861"/>
                    </a:ext>
                  </a:extLst>
                </a:gridCol>
              </a:tblGrid>
              <a:tr h="1005840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0301461"/>
                  </a:ext>
                </a:extLst>
              </a:tr>
              <a:tr h="1005840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7330609"/>
                  </a:ext>
                </a:extLst>
              </a:tr>
              <a:tr h="1005840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5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0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1377980"/>
                  </a:ext>
                </a:extLst>
              </a:tr>
              <a:tr h="1005840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5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7143648"/>
                  </a:ext>
                </a:extLst>
              </a:tr>
              <a:tr h="1005840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3309130"/>
                  </a:ext>
                </a:extLst>
              </a:tr>
              <a:tr h="1005840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5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5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294953"/>
                  </a:ext>
                </a:extLst>
              </a:tr>
            </a:tbl>
          </a:graphicData>
        </a:graphic>
      </p:graphicFrame>
      <p:grpSp>
        <p:nvGrpSpPr>
          <p:cNvPr id="6" name="Group 5">
            <a:extLst>
              <a:ext uri="{FF2B5EF4-FFF2-40B4-BE49-F238E27FC236}">
                <a16:creationId xmlns:a16="http://schemas.microsoft.com/office/drawing/2014/main" id="{ADDAFD55-A0D7-A74F-8A5F-D6291917A85A}"/>
              </a:ext>
            </a:extLst>
          </p:cNvPr>
          <p:cNvGrpSpPr/>
          <p:nvPr/>
        </p:nvGrpSpPr>
        <p:grpSpPr>
          <a:xfrm>
            <a:off x="1339201" y="7902952"/>
            <a:ext cx="9869370" cy="414434"/>
            <a:chOff x="1339201" y="7532242"/>
            <a:chExt cx="9869370" cy="414434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4DEBA853-A922-5746-83AB-21BA33571E3C}"/>
                </a:ext>
              </a:extLst>
            </p:cNvPr>
            <p:cNvSpPr/>
            <p:nvPr/>
          </p:nvSpPr>
          <p:spPr>
            <a:xfrm>
              <a:off x="1339201" y="7616160"/>
              <a:ext cx="231978" cy="230089"/>
            </a:xfrm>
            <a:prstGeom prst="rect">
              <a:avLst/>
            </a:prstGeom>
            <a:solidFill>
              <a:srgbClr val="FF00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4FCB0A30-AC37-6C4D-8F4B-0866950A81D9}"/>
                </a:ext>
              </a:extLst>
            </p:cNvPr>
            <p:cNvSpPr txBox="1"/>
            <p:nvPr/>
          </p:nvSpPr>
          <p:spPr>
            <a:xfrm>
              <a:off x="1585672" y="7537806"/>
              <a:ext cx="190789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Orientation bits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2D5F3AFF-B04C-C148-B124-31008F1A6D79}"/>
                </a:ext>
              </a:extLst>
            </p:cNvPr>
            <p:cNvSpPr txBox="1"/>
            <p:nvPr/>
          </p:nvSpPr>
          <p:spPr>
            <a:xfrm>
              <a:off x="3994249" y="7542383"/>
              <a:ext cx="119616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Data bits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2E0E1566-53F4-464B-9F7A-F5A0EBA9E2A9}"/>
                </a:ext>
              </a:extLst>
            </p:cNvPr>
            <p:cNvSpPr txBox="1"/>
            <p:nvPr/>
          </p:nvSpPr>
          <p:spPr>
            <a:xfrm>
              <a:off x="5687836" y="7532242"/>
              <a:ext cx="128112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Index bits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12FADAA8-E5EB-DA48-81D8-5FBAFCFD8276}"/>
                </a:ext>
              </a:extLst>
            </p:cNvPr>
            <p:cNvSpPr txBox="1"/>
            <p:nvPr/>
          </p:nvSpPr>
          <p:spPr>
            <a:xfrm>
              <a:off x="7500668" y="7546566"/>
              <a:ext cx="186621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Checksum bits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7F5A1840-40E6-E84F-9659-57265E7AFF2C}"/>
                </a:ext>
              </a:extLst>
            </p:cNvPr>
            <p:cNvSpPr txBox="1"/>
            <p:nvPr/>
          </p:nvSpPr>
          <p:spPr>
            <a:xfrm>
              <a:off x="9898597" y="7541586"/>
              <a:ext cx="130997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Parity bits</a:t>
              </a:r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7CB8F98B-017B-2E46-A7D6-626154556FA8}"/>
                </a:ext>
              </a:extLst>
            </p:cNvPr>
            <p:cNvSpPr/>
            <p:nvPr/>
          </p:nvSpPr>
          <p:spPr>
            <a:xfrm>
              <a:off x="3725545" y="7610601"/>
              <a:ext cx="231978" cy="230089"/>
            </a:xfrm>
            <a:prstGeom prst="rect">
              <a:avLst/>
            </a:prstGeom>
            <a:solidFill>
              <a:srgbClr val="16FF0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B6BBDA06-90D4-1B4E-98FD-EA4EADC4DFE8}"/>
                </a:ext>
              </a:extLst>
            </p:cNvPr>
            <p:cNvSpPr/>
            <p:nvPr/>
          </p:nvSpPr>
          <p:spPr>
            <a:xfrm>
              <a:off x="5486884" y="7610601"/>
              <a:ext cx="231978" cy="230089"/>
            </a:xfrm>
            <a:prstGeom prst="rect">
              <a:avLst/>
            </a:prstGeom>
            <a:solidFill>
              <a:srgbClr val="FF05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2A66809A-A28B-1148-B5D5-50F804B16E9C}"/>
                </a:ext>
              </a:extLst>
            </p:cNvPr>
            <p:cNvSpPr/>
            <p:nvPr/>
          </p:nvSpPr>
          <p:spPr>
            <a:xfrm>
              <a:off x="7291550" y="7608598"/>
              <a:ext cx="231978" cy="230089"/>
            </a:xfrm>
            <a:prstGeom prst="rect">
              <a:avLst/>
            </a:prstGeom>
            <a:solidFill>
              <a:srgbClr val="FFFF0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58F4A357-C4D2-AB48-AA72-4FFE18390E07}"/>
                </a:ext>
              </a:extLst>
            </p:cNvPr>
            <p:cNvSpPr/>
            <p:nvPr/>
          </p:nvSpPr>
          <p:spPr>
            <a:xfrm>
              <a:off x="9666619" y="7608598"/>
              <a:ext cx="231978" cy="230089"/>
            </a:xfrm>
            <a:prstGeom prst="rect">
              <a:avLst/>
            </a:prstGeom>
            <a:solidFill>
              <a:srgbClr val="00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Google Shape;138;p1">
            <a:extLst>
              <a:ext uri="{FF2B5EF4-FFF2-40B4-BE49-F238E27FC236}">
                <a16:creationId xmlns:a16="http://schemas.microsoft.com/office/drawing/2014/main" id="{D53ACA48-BCC5-9F48-991F-C9D7FD96DFA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1821240" y="9001379"/>
            <a:ext cx="534313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 dirty="0"/>
          </a:p>
        </p:txBody>
      </p:sp>
      <p:sp>
        <p:nvSpPr>
          <p:cNvPr id="17" name="Google Shape;301;p9">
            <a:extLst>
              <a:ext uri="{FF2B5EF4-FFF2-40B4-BE49-F238E27FC236}">
                <a16:creationId xmlns:a16="http://schemas.microsoft.com/office/drawing/2014/main" id="{EC7FD067-09AE-274D-881F-247915A6ADAC}"/>
              </a:ext>
            </a:extLst>
          </p:cNvPr>
          <p:cNvSpPr txBox="1"/>
          <p:nvPr/>
        </p:nvSpPr>
        <p:spPr>
          <a:xfrm>
            <a:off x="876515" y="540425"/>
            <a:ext cx="11574405" cy="5163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075" tIns="27075" rIns="27075" bIns="27075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rPr lang="en-US" sz="30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Coding </a:t>
            </a:r>
            <a:r>
              <a:rPr lang="en-US" sz="3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– </a:t>
            </a:r>
            <a:r>
              <a:rPr lang="en-US" sz="3000" b="0" i="1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dNAM</a:t>
            </a:r>
            <a:r>
              <a:rPr lang="en-US" sz="3000" b="0" i="1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encoding</a:t>
            </a:r>
            <a:endParaRPr sz="30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722821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F78953C-E17B-544C-AE74-83D14443F5F9}"/>
              </a:ext>
            </a:extLst>
          </p:cNvPr>
          <p:cNvGraphicFramePr>
            <a:graphicFrameLocks noGrp="1"/>
          </p:cNvGraphicFramePr>
          <p:nvPr/>
        </p:nvGraphicFramePr>
        <p:xfrm>
          <a:off x="952500" y="1639122"/>
          <a:ext cx="11073384" cy="6099048"/>
        </p:xfrm>
        <a:graphic>
          <a:graphicData uri="http://schemas.openxmlformats.org/drawingml/2006/table">
            <a:tbl>
              <a:tblPr/>
              <a:tblGrid>
                <a:gridCol w="1384173">
                  <a:extLst>
                    <a:ext uri="{9D8B030D-6E8A-4147-A177-3AD203B41FA5}">
                      <a16:colId xmlns:a16="http://schemas.microsoft.com/office/drawing/2014/main" val="3718436217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2658418981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2850857648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3693602068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1422863948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4036999930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1859528798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1333051861"/>
                    </a:ext>
                  </a:extLst>
                </a:gridCol>
              </a:tblGrid>
              <a:tr h="1016508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0301461"/>
                  </a:ext>
                </a:extLst>
              </a:tr>
              <a:tr h="1016508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b="1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7330609"/>
                  </a:ext>
                </a:extLst>
              </a:tr>
              <a:tr h="1016508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5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0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1377980"/>
                  </a:ext>
                </a:extLst>
              </a:tr>
              <a:tr h="1016508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5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0 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7143648"/>
                  </a:ext>
                </a:extLst>
              </a:tr>
              <a:tr h="1016508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3309130"/>
                  </a:ext>
                </a:extLst>
              </a:tr>
              <a:tr h="1016508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5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5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294953"/>
                  </a:ext>
                </a:extLst>
              </a:tr>
            </a:tbl>
          </a:graphicData>
        </a:graphic>
      </p:graphicFrame>
      <p:sp>
        <p:nvSpPr>
          <p:cNvPr id="10" name="Or 9">
            <a:extLst>
              <a:ext uri="{FF2B5EF4-FFF2-40B4-BE49-F238E27FC236}">
                <a16:creationId xmlns:a16="http://schemas.microsoft.com/office/drawing/2014/main" id="{860EF17D-1736-4E45-B296-774A65CF45CF}"/>
              </a:ext>
            </a:extLst>
          </p:cNvPr>
          <p:cNvSpPr>
            <a:spLocks/>
          </p:cNvSpPr>
          <p:nvPr/>
        </p:nvSpPr>
        <p:spPr>
          <a:xfrm>
            <a:off x="3797300" y="3254985"/>
            <a:ext cx="391325" cy="333095"/>
          </a:xfrm>
          <a:prstGeom prst="flowChartOr">
            <a:avLst/>
          </a:prstGeom>
          <a:noFill/>
          <a:ln w="28575">
            <a:solidFill>
              <a:schemeClr val="tx1"/>
            </a:solidFill>
            <a:headEnd type="non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tx1"/>
              </a:solidFill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C816D6D-AE7B-D549-AAE3-3BB2196E0911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2687880" y="2416349"/>
            <a:ext cx="1166728" cy="88741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B444F66-7CBB-1840-BFD6-CF06DAC85297}"/>
              </a:ext>
            </a:extLst>
          </p:cNvPr>
          <p:cNvCxnSpPr>
            <a:cxnSpLocks/>
            <a:endCxn id="10" idx="0"/>
          </p:cNvCxnSpPr>
          <p:nvPr/>
        </p:nvCxnSpPr>
        <p:spPr>
          <a:xfrm flipH="1">
            <a:off x="3992963" y="2422906"/>
            <a:ext cx="1459222" cy="83207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7234AB2-12EE-CE4D-80FF-9A49B709F12D}"/>
              </a:ext>
            </a:extLst>
          </p:cNvPr>
          <p:cNvCxnSpPr>
            <a:cxnSpLocks/>
            <a:endCxn id="10" idx="2"/>
          </p:cNvCxnSpPr>
          <p:nvPr/>
        </p:nvCxnSpPr>
        <p:spPr>
          <a:xfrm>
            <a:off x="1860283" y="3005210"/>
            <a:ext cx="1937017" cy="41632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53C2B06-F587-4A43-9314-A395D9F1A030}"/>
              </a:ext>
            </a:extLst>
          </p:cNvPr>
          <p:cNvCxnSpPr>
            <a:cxnSpLocks/>
          </p:cNvCxnSpPr>
          <p:nvPr/>
        </p:nvCxnSpPr>
        <p:spPr>
          <a:xfrm flipH="1" flipV="1">
            <a:off x="4093272" y="3536949"/>
            <a:ext cx="2749488" cy="90417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4345BD33-F26F-6B49-9E4C-F32B9C2CFEDD}"/>
              </a:ext>
            </a:extLst>
          </p:cNvPr>
          <p:cNvCxnSpPr>
            <a:cxnSpLocks/>
            <a:endCxn id="10" idx="6"/>
          </p:cNvCxnSpPr>
          <p:nvPr/>
        </p:nvCxnSpPr>
        <p:spPr>
          <a:xfrm flipH="1">
            <a:off x="4188625" y="3412613"/>
            <a:ext cx="6816841" cy="892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662699A-A45A-054D-AFC6-7CEFB8896467}"/>
              </a:ext>
            </a:extLst>
          </p:cNvPr>
          <p:cNvSpPr txBox="1"/>
          <p:nvPr/>
        </p:nvSpPr>
        <p:spPr>
          <a:xfrm>
            <a:off x="3827004" y="3226963"/>
            <a:ext cx="3273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0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6E5B4E62-DF8C-794E-BA94-6F0CB5250AD4}"/>
              </a:ext>
            </a:extLst>
          </p:cNvPr>
          <p:cNvSpPr/>
          <p:nvPr/>
        </p:nvSpPr>
        <p:spPr>
          <a:xfrm>
            <a:off x="2607385" y="2234125"/>
            <a:ext cx="182880" cy="18288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58A22DB-FA52-5744-A51E-7822CAB89DD2}"/>
              </a:ext>
            </a:extLst>
          </p:cNvPr>
          <p:cNvSpPr/>
          <p:nvPr/>
        </p:nvSpPr>
        <p:spPr>
          <a:xfrm>
            <a:off x="5351413" y="2247983"/>
            <a:ext cx="182880" cy="18288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507B7F9B-9E84-6A41-80E9-932F685E2E5E}"/>
              </a:ext>
            </a:extLst>
          </p:cNvPr>
          <p:cNvSpPr/>
          <p:nvPr/>
        </p:nvSpPr>
        <p:spPr>
          <a:xfrm>
            <a:off x="1766552" y="2836735"/>
            <a:ext cx="182880" cy="18288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AAD9090E-07D0-CC43-A432-494736D86161}"/>
              </a:ext>
            </a:extLst>
          </p:cNvPr>
          <p:cNvSpPr/>
          <p:nvPr/>
        </p:nvSpPr>
        <p:spPr>
          <a:xfrm>
            <a:off x="6751320" y="4270388"/>
            <a:ext cx="182880" cy="18288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C0338ECC-F106-8946-A7CF-F80438B4646D}"/>
              </a:ext>
            </a:extLst>
          </p:cNvPr>
          <p:cNvSpPr/>
          <p:nvPr/>
        </p:nvSpPr>
        <p:spPr>
          <a:xfrm>
            <a:off x="3912015" y="3341922"/>
            <a:ext cx="182880" cy="18288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D1E8C1F9-AC62-B44B-8C74-93D320D215B9}"/>
              </a:ext>
            </a:extLst>
          </p:cNvPr>
          <p:cNvSpPr/>
          <p:nvPr/>
        </p:nvSpPr>
        <p:spPr>
          <a:xfrm>
            <a:off x="10911735" y="3244138"/>
            <a:ext cx="182880" cy="18288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DBEF74D5-5FF3-7E42-B3CA-CFD378577828}"/>
              </a:ext>
            </a:extLst>
          </p:cNvPr>
          <p:cNvSpPr/>
          <p:nvPr/>
        </p:nvSpPr>
        <p:spPr>
          <a:xfrm>
            <a:off x="2959101" y="3854805"/>
            <a:ext cx="182880" cy="18288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1D83D6FF-1557-F942-A40D-D42870B1E271}"/>
              </a:ext>
            </a:extLst>
          </p:cNvPr>
          <p:cNvSpPr/>
          <p:nvPr/>
        </p:nvSpPr>
        <p:spPr>
          <a:xfrm>
            <a:off x="9852408" y="4822313"/>
            <a:ext cx="182880" cy="18288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4AA46A33-5ED8-A941-A5AF-512A53CA0B42}"/>
              </a:ext>
            </a:extLst>
          </p:cNvPr>
          <p:cNvSpPr/>
          <p:nvPr/>
        </p:nvSpPr>
        <p:spPr>
          <a:xfrm>
            <a:off x="4307077" y="3846924"/>
            <a:ext cx="182880" cy="18288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0526F556-6589-1D43-A8BB-3160E8EFFB59}"/>
              </a:ext>
            </a:extLst>
          </p:cNvPr>
          <p:cNvSpPr/>
          <p:nvPr/>
        </p:nvSpPr>
        <p:spPr>
          <a:xfrm>
            <a:off x="4307077" y="4832070"/>
            <a:ext cx="182880" cy="18288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E8C39264-ADE4-6C4F-9640-35501284E648}"/>
              </a:ext>
            </a:extLst>
          </p:cNvPr>
          <p:cNvSpPr/>
          <p:nvPr/>
        </p:nvSpPr>
        <p:spPr>
          <a:xfrm>
            <a:off x="1766552" y="3111055"/>
            <a:ext cx="182880" cy="18288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C31F02E1-3485-AF44-9D66-F3E6E306F755}"/>
              </a:ext>
            </a:extLst>
          </p:cNvPr>
          <p:cNvSpPr/>
          <p:nvPr/>
        </p:nvSpPr>
        <p:spPr>
          <a:xfrm>
            <a:off x="5725161" y="3821737"/>
            <a:ext cx="182880" cy="18288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DF68C4B9-26C9-DD49-8036-BE3105819274}"/>
              </a:ext>
            </a:extLst>
          </p:cNvPr>
          <p:cNvSpPr/>
          <p:nvPr/>
        </p:nvSpPr>
        <p:spPr>
          <a:xfrm>
            <a:off x="1765264" y="4969167"/>
            <a:ext cx="182880" cy="18288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0A2B710A-A170-0F42-852F-1AD3AFF39919}"/>
              </a:ext>
            </a:extLst>
          </p:cNvPr>
          <p:cNvSpPr/>
          <p:nvPr/>
        </p:nvSpPr>
        <p:spPr>
          <a:xfrm>
            <a:off x="10911735" y="6028347"/>
            <a:ext cx="182880" cy="18288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F2F850E6-3870-4C48-9D20-E06AEC0AAFB8}"/>
              </a:ext>
            </a:extLst>
          </p:cNvPr>
          <p:cNvSpPr/>
          <p:nvPr/>
        </p:nvSpPr>
        <p:spPr>
          <a:xfrm>
            <a:off x="1765264" y="7018206"/>
            <a:ext cx="182880" cy="18288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37C95D56-77B5-0640-A5AC-5D982FEAE301}"/>
              </a:ext>
            </a:extLst>
          </p:cNvPr>
          <p:cNvSpPr/>
          <p:nvPr/>
        </p:nvSpPr>
        <p:spPr>
          <a:xfrm>
            <a:off x="5442853" y="7044993"/>
            <a:ext cx="182880" cy="18288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B37B1B7F-5B5E-6146-B5CA-9712D4638841}"/>
              </a:ext>
            </a:extLst>
          </p:cNvPr>
          <p:cNvSpPr/>
          <p:nvPr/>
        </p:nvSpPr>
        <p:spPr>
          <a:xfrm>
            <a:off x="4104190" y="2243520"/>
            <a:ext cx="182880" cy="18288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2C417F7A-3F30-D342-8D35-A851569AA575}"/>
              </a:ext>
            </a:extLst>
          </p:cNvPr>
          <p:cNvSpPr/>
          <p:nvPr/>
        </p:nvSpPr>
        <p:spPr>
          <a:xfrm>
            <a:off x="1765264" y="3366411"/>
            <a:ext cx="182880" cy="18288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743A60E3-72DA-8845-BE4C-5288FDE61075}"/>
              </a:ext>
            </a:extLst>
          </p:cNvPr>
          <p:cNvSpPr/>
          <p:nvPr/>
        </p:nvSpPr>
        <p:spPr>
          <a:xfrm>
            <a:off x="1772921" y="3908471"/>
            <a:ext cx="182880" cy="18288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503C1A14-2597-D44F-B98F-3C8CAB2A05AA}"/>
              </a:ext>
            </a:extLst>
          </p:cNvPr>
          <p:cNvSpPr/>
          <p:nvPr/>
        </p:nvSpPr>
        <p:spPr>
          <a:xfrm>
            <a:off x="9638103" y="6971037"/>
            <a:ext cx="182880" cy="18288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B5D9A7C1-FD53-2840-BE1D-C4B409D914BF}"/>
              </a:ext>
            </a:extLst>
          </p:cNvPr>
          <p:cNvSpPr/>
          <p:nvPr/>
        </p:nvSpPr>
        <p:spPr>
          <a:xfrm>
            <a:off x="1772921" y="7264902"/>
            <a:ext cx="182880" cy="18288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354CC654-80B5-FB46-8A18-2ADA084C91FC}"/>
              </a:ext>
            </a:extLst>
          </p:cNvPr>
          <p:cNvSpPr/>
          <p:nvPr/>
        </p:nvSpPr>
        <p:spPr>
          <a:xfrm>
            <a:off x="9635787" y="7225014"/>
            <a:ext cx="182880" cy="18288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8188F49B-E5BE-4343-9C62-624F0445B49B}"/>
              </a:ext>
            </a:extLst>
          </p:cNvPr>
          <p:cNvSpPr/>
          <p:nvPr/>
        </p:nvSpPr>
        <p:spPr>
          <a:xfrm>
            <a:off x="1765264" y="4719438"/>
            <a:ext cx="182880" cy="18288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80D29F4E-D73C-3B4A-B44D-87EA938CFED0}"/>
              </a:ext>
            </a:extLst>
          </p:cNvPr>
          <p:cNvSpPr/>
          <p:nvPr/>
        </p:nvSpPr>
        <p:spPr>
          <a:xfrm>
            <a:off x="1765264" y="5957510"/>
            <a:ext cx="182880" cy="18288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AAB0413F-24A6-B84A-B8A6-2A67BB06F6DE}"/>
              </a:ext>
            </a:extLst>
          </p:cNvPr>
          <p:cNvSpPr/>
          <p:nvPr/>
        </p:nvSpPr>
        <p:spPr>
          <a:xfrm>
            <a:off x="4047867" y="7062477"/>
            <a:ext cx="182880" cy="18288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89A8BDA1-5214-3345-AC36-26912AD8059A}"/>
              </a:ext>
            </a:extLst>
          </p:cNvPr>
          <p:cNvSpPr/>
          <p:nvPr/>
        </p:nvSpPr>
        <p:spPr>
          <a:xfrm>
            <a:off x="1772921" y="2228447"/>
            <a:ext cx="182880" cy="18288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C8866406-89DF-044C-B6EC-40F47D2F31D8}"/>
              </a:ext>
            </a:extLst>
          </p:cNvPr>
          <p:cNvSpPr/>
          <p:nvPr/>
        </p:nvSpPr>
        <p:spPr>
          <a:xfrm>
            <a:off x="6810635" y="2247983"/>
            <a:ext cx="182880" cy="18288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F6F41235-799F-FB4E-843A-A6FEB0348952}"/>
              </a:ext>
            </a:extLst>
          </p:cNvPr>
          <p:cNvSpPr/>
          <p:nvPr/>
        </p:nvSpPr>
        <p:spPr>
          <a:xfrm>
            <a:off x="11048999" y="2228447"/>
            <a:ext cx="182880" cy="18288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698E40C1-6D9D-1B4E-B73D-565B25422BA7}"/>
              </a:ext>
            </a:extLst>
          </p:cNvPr>
          <p:cNvSpPr/>
          <p:nvPr/>
        </p:nvSpPr>
        <p:spPr>
          <a:xfrm>
            <a:off x="1479739" y="3366411"/>
            <a:ext cx="182880" cy="18288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2433A540-79CC-7D43-97AD-5089F6C853E6}"/>
              </a:ext>
            </a:extLst>
          </p:cNvPr>
          <p:cNvSpPr/>
          <p:nvPr/>
        </p:nvSpPr>
        <p:spPr>
          <a:xfrm>
            <a:off x="10911735" y="4190303"/>
            <a:ext cx="182880" cy="18288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106" name="Oval 105">
            <a:extLst>
              <a:ext uri="{FF2B5EF4-FFF2-40B4-BE49-F238E27FC236}">
                <a16:creationId xmlns:a16="http://schemas.microsoft.com/office/drawing/2014/main" id="{7692B831-DD60-6844-B59A-A11C8CAC6463}"/>
              </a:ext>
            </a:extLst>
          </p:cNvPr>
          <p:cNvSpPr/>
          <p:nvPr/>
        </p:nvSpPr>
        <p:spPr>
          <a:xfrm>
            <a:off x="6760633" y="4951428"/>
            <a:ext cx="182880" cy="18288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107" name="Oval 106">
            <a:extLst>
              <a:ext uri="{FF2B5EF4-FFF2-40B4-BE49-F238E27FC236}">
                <a16:creationId xmlns:a16="http://schemas.microsoft.com/office/drawing/2014/main" id="{38AD188F-85A5-DF4D-9737-92A14756A1C1}"/>
              </a:ext>
            </a:extLst>
          </p:cNvPr>
          <p:cNvSpPr/>
          <p:nvPr/>
        </p:nvSpPr>
        <p:spPr>
          <a:xfrm>
            <a:off x="10933495" y="6331396"/>
            <a:ext cx="182880" cy="18288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DDAFD55-A0D7-A74F-8A5F-D6291917A85A}"/>
              </a:ext>
            </a:extLst>
          </p:cNvPr>
          <p:cNvGrpSpPr/>
          <p:nvPr/>
        </p:nvGrpSpPr>
        <p:grpSpPr>
          <a:xfrm>
            <a:off x="1339201" y="7902952"/>
            <a:ext cx="9869370" cy="414434"/>
            <a:chOff x="1339201" y="7532242"/>
            <a:chExt cx="9869370" cy="414434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4DEBA853-A922-5746-83AB-21BA33571E3C}"/>
                </a:ext>
              </a:extLst>
            </p:cNvPr>
            <p:cNvSpPr/>
            <p:nvPr/>
          </p:nvSpPr>
          <p:spPr>
            <a:xfrm>
              <a:off x="1339201" y="7616160"/>
              <a:ext cx="231978" cy="230089"/>
            </a:xfrm>
            <a:prstGeom prst="rect">
              <a:avLst/>
            </a:prstGeom>
            <a:solidFill>
              <a:srgbClr val="FF00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4FCB0A30-AC37-6C4D-8F4B-0866950A81D9}"/>
                </a:ext>
              </a:extLst>
            </p:cNvPr>
            <p:cNvSpPr txBox="1"/>
            <p:nvPr/>
          </p:nvSpPr>
          <p:spPr>
            <a:xfrm>
              <a:off x="1585672" y="7537806"/>
              <a:ext cx="190789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Orientation bits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2D5F3AFF-B04C-C148-B124-31008F1A6D79}"/>
                </a:ext>
              </a:extLst>
            </p:cNvPr>
            <p:cNvSpPr txBox="1"/>
            <p:nvPr/>
          </p:nvSpPr>
          <p:spPr>
            <a:xfrm>
              <a:off x="3994249" y="7542383"/>
              <a:ext cx="119616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Data bits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2E0E1566-53F4-464B-9F7A-F5A0EBA9E2A9}"/>
                </a:ext>
              </a:extLst>
            </p:cNvPr>
            <p:cNvSpPr txBox="1"/>
            <p:nvPr/>
          </p:nvSpPr>
          <p:spPr>
            <a:xfrm>
              <a:off x="5687836" y="7532242"/>
              <a:ext cx="128112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Index bits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12FADAA8-E5EB-DA48-81D8-5FBAFCFD8276}"/>
                </a:ext>
              </a:extLst>
            </p:cNvPr>
            <p:cNvSpPr txBox="1"/>
            <p:nvPr/>
          </p:nvSpPr>
          <p:spPr>
            <a:xfrm>
              <a:off x="7500668" y="7546566"/>
              <a:ext cx="186621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Checksum bits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7F5A1840-40E6-E84F-9659-57265E7AFF2C}"/>
                </a:ext>
              </a:extLst>
            </p:cNvPr>
            <p:cNvSpPr txBox="1"/>
            <p:nvPr/>
          </p:nvSpPr>
          <p:spPr>
            <a:xfrm>
              <a:off x="9898597" y="7541586"/>
              <a:ext cx="130997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Parity bits</a:t>
              </a:r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7CB8F98B-017B-2E46-A7D6-626154556FA8}"/>
                </a:ext>
              </a:extLst>
            </p:cNvPr>
            <p:cNvSpPr/>
            <p:nvPr/>
          </p:nvSpPr>
          <p:spPr>
            <a:xfrm>
              <a:off x="3725545" y="7610601"/>
              <a:ext cx="231978" cy="230089"/>
            </a:xfrm>
            <a:prstGeom prst="rect">
              <a:avLst/>
            </a:prstGeom>
            <a:solidFill>
              <a:srgbClr val="16FF0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B6BBDA06-90D4-1B4E-98FD-EA4EADC4DFE8}"/>
                </a:ext>
              </a:extLst>
            </p:cNvPr>
            <p:cNvSpPr/>
            <p:nvPr/>
          </p:nvSpPr>
          <p:spPr>
            <a:xfrm>
              <a:off x="5486884" y="7610601"/>
              <a:ext cx="231978" cy="230089"/>
            </a:xfrm>
            <a:prstGeom prst="rect">
              <a:avLst/>
            </a:prstGeom>
            <a:solidFill>
              <a:srgbClr val="FF05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2A66809A-A28B-1148-B5D5-50F804B16E9C}"/>
                </a:ext>
              </a:extLst>
            </p:cNvPr>
            <p:cNvSpPr/>
            <p:nvPr/>
          </p:nvSpPr>
          <p:spPr>
            <a:xfrm>
              <a:off x="7291550" y="7608598"/>
              <a:ext cx="231978" cy="230089"/>
            </a:xfrm>
            <a:prstGeom prst="rect">
              <a:avLst/>
            </a:prstGeom>
            <a:solidFill>
              <a:srgbClr val="FFFF0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58F4A357-C4D2-AB48-AA72-4FFE18390E07}"/>
                </a:ext>
              </a:extLst>
            </p:cNvPr>
            <p:cNvSpPr/>
            <p:nvPr/>
          </p:nvSpPr>
          <p:spPr>
            <a:xfrm>
              <a:off x="9666619" y="7608598"/>
              <a:ext cx="231978" cy="230089"/>
            </a:xfrm>
            <a:prstGeom prst="rect">
              <a:avLst/>
            </a:prstGeom>
            <a:solidFill>
              <a:srgbClr val="00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8" name="Google Shape;138;p1">
            <a:extLst>
              <a:ext uri="{FF2B5EF4-FFF2-40B4-BE49-F238E27FC236}">
                <a16:creationId xmlns:a16="http://schemas.microsoft.com/office/drawing/2014/main" id="{A25019F3-F565-3C49-8221-2C1B4E692CF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1821240" y="9001379"/>
            <a:ext cx="534313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 dirty="0"/>
          </a:p>
        </p:txBody>
      </p:sp>
      <p:sp>
        <p:nvSpPr>
          <p:cNvPr id="71" name="Google Shape;301;p9">
            <a:extLst>
              <a:ext uri="{FF2B5EF4-FFF2-40B4-BE49-F238E27FC236}">
                <a16:creationId xmlns:a16="http://schemas.microsoft.com/office/drawing/2014/main" id="{46C9052B-A4F8-9F45-8D29-B5D056045E5D}"/>
              </a:ext>
            </a:extLst>
          </p:cNvPr>
          <p:cNvSpPr txBox="1"/>
          <p:nvPr/>
        </p:nvSpPr>
        <p:spPr>
          <a:xfrm>
            <a:off x="876515" y="540425"/>
            <a:ext cx="11574405" cy="5163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075" tIns="27075" rIns="27075" bIns="27075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rPr lang="en-US" sz="30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Coding </a:t>
            </a:r>
            <a:r>
              <a:rPr lang="en-US" sz="3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– </a:t>
            </a:r>
            <a:r>
              <a:rPr lang="en-US" sz="3000" b="0" i="1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dNAM</a:t>
            </a:r>
            <a:r>
              <a:rPr lang="en-US" sz="3000" b="0" i="1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decoding (data bits error probability) </a:t>
            </a:r>
            <a:endParaRPr sz="30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5C56490-062B-014C-965D-81203D6FF98D}"/>
              </a:ext>
            </a:extLst>
          </p:cNvPr>
          <p:cNvGrpSpPr/>
          <p:nvPr/>
        </p:nvGrpSpPr>
        <p:grpSpPr>
          <a:xfrm>
            <a:off x="980823" y="2638702"/>
            <a:ext cx="3317810" cy="2646932"/>
            <a:chOff x="980823" y="2638702"/>
            <a:chExt cx="3317810" cy="2646932"/>
          </a:xfrm>
        </p:grpSpPr>
        <p:pic>
          <p:nvPicPr>
            <p:cNvPr id="3" name="Graphic 2" descr="Close">
              <a:extLst>
                <a:ext uri="{FF2B5EF4-FFF2-40B4-BE49-F238E27FC236}">
                  <a16:creationId xmlns:a16="http://schemas.microsoft.com/office/drawing/2014/main" id="{F7407858-16DC-8A42-BD10-BBFE52A7501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980823" y="2638702"/>
              <a:ext cx="590356" cy="590356"/>
            </a:xfrm>
            <a:prstGeom prst="rect">
              <a:avLst/>
            </a:prstGeom>
          </p:spPr>
        </p:pic>
        <p:pic>
          <p:nvPicPr>
            <p:cNvPr id="116" name="Graphic 115" descr="Close">
              <a:extLst>
                <a:ext uri="{FF2B5EF4-FFF2-40B4-BE49-F238E27FC236}">
                  <a16:creationId xmlns:a16="http://schemas.microsoft.com/office/drawing/2014/main" id="{8FF0A2C0-36DA-314B-AB8B-22CFC7BA6A9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708277" y="4695278"/>
              <a:ext cx="590356" cy="590356"/>
            </a:xfrm>
            <a:prstGeom prst="rect">
              <a:avLst/>
            </a:prstGeom>
          </p:spPr>
        </p:pic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991AFAC4-302C-7A45-B2D0-985D83F74784}"/>
              </a:ext>
            </a:extLst>
          </p:cNvPr>
          <p:cNvGrpSpPr/>
          <p:nvPr/>
        </p:nvGrpSpPr>
        <p:grpSpPr>
          <a:xfrm>
            <a:off x="5243016" y="8355774"/>
            <a:ext cx="1472329" cy="590356"/>
            <a:chOff x="5243016" y="8355774"/>
            <a:chExt cx="1472329" cy="590356"/>
          </a:xfrm>
        </p:grpSpPr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FEC7F0EE-8119-0545-ABB1-F712CCC3A30B}"/>
                </a:ext>
              </a:extLst>
            </p:cNvPr>
            <p:cNvSpPr txBox="1"/>
            <p:nvPr/>
          </p:nvSpPr>
          <p:spPr>
            <a:xfrm>
              <a:off x="5833372" y="8445758"/>
              <a:ext cx="88197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Errors</a:t>
              </a:r>
            </a:p>
          </p:txBody>
        </p:sp>
        <p:pic>
          <p:nvPicPr>
            <p:cNvPr id="117" name="Graphic 116" descr="Close">
              <a:extLst>
                <a:ext uri="{FF2B5EF4-FFF2-40B4-BE49-F238E27FC236}">
                  <a16:creationId xmlns:a16="http://schemas.microsoft.com/office/drawing/2014/main" id="{5BA57AFA-E303-8B49-8E6A-DF77C27CAB5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243016" y="8355774"/>
              <a:ext cx="590356" cy="590356"/>
            </a:xfrm>
            <a:prstGeom prst="rect">
              <a:avLst/>
            </a:prstGeom>
          </p:spPr>
        </p:pic>
      </p:grpSp>
      <p:sp>
        <p:nvSpPr>
          <p:cNvPr id="73" name="Oval 72">
            <a:extLst>
              <a:ext uri="{FF2B5EF4-FFF2-40B4-BE49-F238E27FC236}">
                <a16:creationId xmlns:a16="http://schemas.microsoft.com/office/drawing/2014/main" id="{27F11B1E-B940-E14D-A61C-53844E15928D}"/>
              </a:ext>
            </a:extLst>
          </p:cNvPr>
          <p:cNvSpPr/>
          <p:nvPr/>
        </p:nvSpPr>
        <p:spPr>
          <a:xfrm>
            <a:off x="11048999" y="1932439"/>
            <a:ext cx="182880" cy="18288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E1E0326A-DA4D-1B4B-843E-B44BED1CA224}"/>
              </a:ext>
            </a:extLst>
          </p:cNvPr>
          <p:cNvSpPr/>
          <p:nvPr/>
        </p:nvSpPr>
        <p:spPr>
          <a:xfrm>
            <a:off x="10916031" y="3882276"/>
            <a:ext cx="182880" cy="18288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6594FC30-6260-0048-B85A-A11C6D754846}"/>
              </a:ext>
            </a:extLst>
          </p:cNvPr>
          <p:cNvSpPr/>
          <p:nvPr/>
        </p:nvSpPr>
        <p:spPr>
          <a:xfrm>
            <a:off x="6715345" y="6971037"/>
            <a:ext cx="182880" cy="18288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4DE98A56-A857-9043-98B6-30F2268D78AF}"/>
              </a:ext>
            </a:extLst>
          </p:cNvPr>
          <p:cNvSpPr/>
          <p:nvPr/>
        </p:nvSpPr>
        <p:spPr>
          <a:xfrm>
            <a:off x="2467561" y="7020801"/>
            <a:ext cx="182880" cy="18288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EEED1470-5072-8747-BD1F-FF30F8EDAF88}"/>
              </a:ext>
            </a:extLst>
          </p:cNvPr>
          <p:cNvSpPr/>
          <p:nvPr/>
        </p:nvSpPr>
        <p:spPr>
          <a:xfrm>
            <a:off x="1205419" y="3369006"/>
            <a:ext cx="182880" cy="18288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067B5519-F13E-FF43-B373-A3B9FA7B5CD6}"/>
              </a:ext>
            </a:extLst>
          </p:cNvPr>
          <p:cNvSpPr/>
          <p:nvPr/>
        </p:nvSpPr>
        <p:spPr>
          <a:xfrm>
            <a:off x="8433776" y="2379543"/>
            <a:ext cx="182880" cy="18288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123" name="Oval 122">
            <a:extLst>
              <a:ext uri="{FF2B5EF4-FFF2-40B4-BE49-F238E27FC236}">
                <a16:creationId xmlns:a16="http://schemas.microsoft.com/office/drawing/2014/main" id="{83EE370B-782A-8B4F-9448-83FF1A9E0E0A}"/>
              </a:ext>
            </a:extLst>
          </p:cNvPr>
          <p:cNvSpPr/>
          <p:nvPr/>
        </p:nvSpPr>
        <p:spPr>
          <a:xfrm>
            <a:off x="7448490" y="3857400"/>
            <a:ext cx="182880" cy="18288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7F43EFCB-BB8B-DD4E-8288-2D85325F1D09}"/>
              </a:ext>
            </a:extLst>
          </p:cNvPr>
          <p:cNvSpPr txBox="1"/>
          <p:nvPr/>
        </p:nvSpPr>
        <p:spPr>
          <a:xfrm>
            <a:off x="4658223" y="8915726"/>
            <a:ext cx="269785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>
                <a:solidFill>
                  <a:schemeClr val="bg1"/>
                </a:solidFill>
              </a:rPr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2652095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8" presetClass="exit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strips(downLeft)">
                                      <p:cBhvr>
                                        <p:cTn id="3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8" presetClass="exit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strips(downLeft)">
                                      <p:cBhvr>
                                        <p:cTn id="3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8" presetClass="exit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strips(downLeft)">
                                      <p:cBhvr>
                                        <p:cTn id="3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8" presetClass="exit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strips(downLeft)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8" presetClass="exit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strips(downLeft)">
                                      <p:cBhvr>
                                        <p:cTn id="4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  <p:bldP spid="10" grpId="2" animBg="1"/>
      <p:bldP spid="25" grpId="0"/>
      <p:bldP spid="27" grpId="0" animBg="1"/>
      <p:bldP spid="28" grpId="0" animBg="1"/>
      <p:bldP spid="29" grpId="0" animBg="1"/>
      <p:bldP spid="31" grpId="0" animBg="1"/>
      <p:bldP spid="32" grpId="0" animBg="1"/>
      <p:bldP spid="79" grpId="0" animBg="1"/>
      <p:bldP spid="81" grpId="0" animBg="1"/>
      <p:bldP spid="82" grpId="0" animBg="1"/>
      <p:bldP spid="83" grpId="0" animBg="1"/>
      <p:bldP spid="84" grpId="0" animBg="1"/>
      <p:bldP spid="86" grpId="0" animBg="1"/>
      <p:bldP spid="87" grpId="0" animBg="1"/>
      <p:bldP spid="88" grpId="0" animBg="1"/>
      <p:bldP spid="89" grpId="0" animBg="1"/>
      <p:bldP spid="90" grpId="0" animBg="1"/>
      <p:bldP spid="91" grpId="0" animBg="1"/>
      <p:bldP spid="92" grpId="0" animBg="1"/>
      <p:bldP spid="93" grpId="0" animBg="1"/>
      <p:bldP spid="94" grpId="0" animBg="1"/>
      <p:bldP spid="95" grpId="0" animBg="1"/>
      <p:bldP spid="96" grpId="0" animBg="1"/>
      <p:bldP spid="97" grpId="0" animBg="1"/>
      <p:bldP spid="98" grpId="0" animBg="1"/>
      <p:bldP spid="99" grpId="0" animBg="1"/>
      <p:bldP spid="100" grpId="0" animBg="1"/>
      <p:bldP spid="101" grpId="0" animBg="1"/>
      <p:bldP spid="102" grpId="0" animBg="1"/>
      <p:bldP spid="103" grpId="0" animBg="1"/>
      <p:bldP spid="104" grpId="0" animBg="1"/>
      <p:bldP spid="105" grpId="0" animBg="1"/>
      <p:bldP spid="106" grpId="0" animBg="1"/>
      <p:bldP spid="107" grpId="0" animBg="1"/>
      <p:bldP spid="73" grpId="0" animBg="1"/>
      <p:bldP spid="75" grpId="0" animBg="1"/>
      <p:bldP spid="119" grpId="0" animBg="1"/>
      <p:bldP spid="120" grpId="0" animBg="1"/>
      <p:bldP spid="121" grpId="0" animBg="1"/>
      <p:bldP spid="122" grpId="0" animBg="1"/>
      <p:bldP spid="123" grpId="0" animBg="1"/>
      <p:bldP spid="10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F78953C-E17B-544C-AE74-83D14443F5F9}"/>
              </a:ext>
            </a:extLst>
          </p:cNvPr>
          <p:cNvGraphicFramePr>
            <a:graphicFrameLocks noGrp="1"/>
          </p:cNvGraphicFramePr>
          <p:nvPr/>
        </p:nvGraphicFramePr>
        <p:xfrm>
          <a:off x="952500" y="1639122"/>
          <a:ext cx="11073384" cy="6099048"/>
        </p:xfrm>
        <a:graphic>
          <a:graphicData uri="http://schemas.openxmlformats.org/drawingml/2006/table">
            <a:tbl>
              <a:tblPr/>
              <a:tblGrid>
                <a:gridCol w="1384173">
                  <a:extLst>
                    <a:ext uri="{9D8B030D-6E8A-4147-A177-3AD203B41FA5}">
                      <a16:colId xmlns:a16="http://schemas.microsoft.com/office/drawing/2014/main" val="3718436217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2658418981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2850857648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3693602068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1422863948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4036999930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1859528798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1333051861"/>
                    </a:ext>
                  </a:extLst>
                </a:gridCol>
              </a:tblGrid>
              <a:tr h="1016508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0301461"/>
                  </a:ext>
                </a:extLst>
              </a:tr>
              <a:tr h="1016508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7330609"/>
                  </a:ext>
                </a:extLst>
              </a:tr>
              <a:tr h="1016508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5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1377980"/>
                  </a:ext>
                </a:extLst>
              </a:tr>
              <a:tr h="1016508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5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7143648"/>
                  </a:ext>
                </a:extLst>
              </a:tr>
              <a:tr h="1016508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3309130"/>
                  </a:ext>
                </a:extLst>
              </a:tr>
              <a:tr h="1016508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5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5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294953"/>
                  </a:ext>
                </a:extLst>
              </a:tr>
            </a:tbl>
          </a:graphicData>
        </a:graphic>
      </p:graphicFrame>
      <p:grpSp>
        <p:nvGrpSpPr>
          <p:cNvPr id="18" name="Group 17">
            <a:extLst>
              <a:ext uri="{FF2B5EF4-FFF2-40B4-BE49-F238E27FC236}">
                <a16:creationId xmlns:a16="http://schemas.microsoft.com/office/drawing/2014/main" id="{89F2D64D-178F-2946-9A7E-5845D1916E56}"/>
              </a:ext>
            </a:extLst>
          </p:cNvPr>
          <p:cNvGrpSpPr/>
          <p:nvPr/>
        </p:nvGrpSpPr>
        <p:grpSpPr>
          <a:xfrm>
            <a:off x="1339201" y="7902952"/>
            <a:ext cx="9869370" cy="414434"/>
            <a:chOff x="1339201" y="7532242"/>
            <a:chExt cx="9869370" cy="414434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A0E7BDEC-CB27-8043-92B7-39CCE88304D4}"/>
                </a:ext>
              </a:extLst>
            </p:cNvPr>
            <p:cNvSpPr/>
            <p:nvPr/>
          </p:nvSpPr>
          <p:spPr>
            <a:xfrm>
              <a:off x="1339201" y="7616160"/>
              <a:ext cx="231978" cy="230089"/>
            </a:xfrm>
            <a:prstGeom prst="rect">
              <a:avLst/>
            </a:prstGeom>
            <a:solidFill>
              <a:srgbClr val="FF00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BB43533-D18B-8146-A463-6B9FF4B77D45}"/>
                </a:ext>
              </a:extLst>
            </p:cNvPr>
            <p:cNvSpPr txBox="1"/>
            <p:nvPr/>
          </p:nvSpPr>
          <p:spPr>
            <a:xfrm>
              <a:off x="1585672" y="7537806"/>
              <a:ext cx="190789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Orientation bits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AEBD913-3DD5-CE49-858B-2755AF9E7C08}"/>
                </a:ext>
              </a:extLst>
            </p:cNvPr>
            <p:cNvSpPr txBox="1"/>
            <p:nvPr/>
          </p:nvSpPr>
          <p:spPr>
            <a:xfrm>
              <a:off x="3994249" y="7542383"/>
              <a:ext cx="119616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Data bits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930B8611-FC77-8242-A272-E05EF7985B65}"/>
                </a:ext>
              </a:extLst>
            </p:cNvPr>
            <p:cNvSpPr txBox="1"/>
            <p:nvPr/>
          </p:nvSpPr>
          <p:spPr>
            <a:xfrm>
              <a:off x="5687836" y="7532242"/>
              <a:ext cx="128112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Index bits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A0C0597-7402-B14C-BDE9-ECC6194E4CA4}"/>
                </a:ext>
              </a:extLst>
            </p:cNvPr>
            <p:cNvSpPr txBox="1"/>
            <p:nvPr/>
          </p:nvSpPr>
          <p:spPr>
            <a:xfrm>
              <a:off x="7500668" y="7546566"/>
              <a:ext cx="186621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Checksum bits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B034A7BD-BE20-DF41-AF67-F4E55B6B77B0}"/>
                </a:ext>
              </a:extLst>
            </p:cNvPr>
            <p:cNvSpPr txBox="1"/>
            <p:nvPr/>
          </p:nvSpPr>
          <p:spPr>
            <a:xfrm>
              <a:off x="9898597" y="7541586"/>
              <a:ext cx="130997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Parity bits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AD81F6B8-D0D0-034C-AF66-88806A675850}"/>
                </a:ext>
              </a:extLst>
            </p:cNvPr>
            <p:cNvSpPr/>
            <p:nvPr/>
          </p:nvSpPr>
          <p:spPr>
            <a:xfrm>
              <a:off x="3725545" y="7610601"/>
              <a:ext cx="231978" cy="230089"/>
            </a:xfrm>
            <a:prstGeom prst="rect">
              <a:avLst/>
            </a:prstGeom>
            <a:solidFill>
              <a:srgbClr val="16FF0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BEDFC4F9-7CAA-FC44-9ACF-F2EA620D04BB}"/>
                </a:ext>
              </a:extLst>
            </p:cNvPr>
            <p:cNvSpPr/>
            <p:nvPr/>
          </p:nvSpPr>
          <p:spPr>
            <a:xfrm>
              <a:off x="5486884" y="7610601"/>
              <a:ext cx="231978" cy="230089"/>
            </a:xfrm>
            <a:prstGeom prst="rect">
              <a:avLst/>
            </a:prstGeom>
            <a:solidFill>
              <a:srgbClr val="FF05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BC3245CB-EF3E-CF47-AA48-C3164ECAF988}"/>
                </a:ext>
              </a:extLst>
            </p:cNvPr>
            <p:cNvSpPr/>
            <p:nvPr/>
          </p:nvSpPr>
          <p:spPr>
            <a:xfrm>
              <a:off x="7291550" y="7608598"/>
              <a:ext cx="231978" cy="230089"/>
            </a:xfrm>
            <a:prstGeom prst="rect">
              <a:avLst/>
            </a:prstGeom>
            <a:solidFill>
              <a:srgbClr val="FFFF0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6344EE0F-6FE7-C348-A22C-A90D55F5DE15}"/>
                </a:ext>
              </a:extLst>
            </p:cNvPr>
            <p:cNvSpPr/>
            <p:nvPr/>
          </p:nvSpPr>
          <p:spPr>
            <a:xfrm>
              <a:off x="9666619" y="7608598"/>
              <a:ext cx="231978" cy="230089"/>
            </a:xfrm>
            <a:prstGeom prst="rect">
              <a:avLst/>
            </a:prstGeom>
            <a:solidFill>
              <a:srgbClr val="00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Google Shape;138;p1">
            <a:extLst>
              <a:ext uri="{FF2B5EF4-FFF2-40B4-BE49-F238E27FC236}">
                <a16:creationId xmlns:a16="http://schemas.microsoft.com/office/drawing/2014/main" id="{E4A588AB-C1CC-0647-85DF-8A2FEA6C70A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1821240" y="9001379"/>
            <a:ext cx="534313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 dirty="0"/>
          </a:p>
        </p:txBody>
      </p:sp>
      <p:sp>
        <p:nvSpPr>
          <p:cNvPr id="21" name="Google Shape;301;p9">
            <a:extLst>
              <a:ext uri="{FF2B5EF4-FFF2-40B4-BE49-F238E27FC236}">
                <a16:creationId xmlns:a16="http://schemas.microsoft.com/office/drawing/2014/main" id="{85A4113C-6FB7-F747-855A-5307FE553841}"/>
              </a:ext>
            </a:extLst>
          </p:cNvPr>
          <p:cNvSpPr txBox="1"/>
          <p:nvPr/>
        </p:nvSpPr>
        <p:spPr>
          <a:xfrm>
            <a:off x="876515" y="540425"/>
            <a:ext cx="11574405" cy="5163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075" tIns="27075" rIns="27075" bIns="27075" anchor="ctr" anchorCtr="0">
            <a:spAutoFit/>
          </a:bodyPr>
          <a:lstStyle/>
          <a:p>
            <a:pPr lvl="0">
              <a:buClr>
                <a:schemeClr val="lt1"/>
              </a:buClr>
              <a:buSzPts val="3000"/>
            </a:pPr>
            <a:r>
              <a:rPr lang="en-US" sz="30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Coding </a:t>
            </a:r>
            <a:r>
              <a:rPr lang="en-US" sz="3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– </a:t>
            </a:r>
            <a:r>
              <a:rPr lang="en-US" sz="3000" b="0" i="1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dNAM</a:t>
            </a:r>
            <a:r>
              <a:rPr lang="en-US" sz="3000" b="0" i="1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decoding </a:t>
            </a:r>
            <a:r>
              <a:rPr lang="en-US" sz="3000" i="1" dirty="0">
                <a:solidFill>
                  <a:schemeClr val="lt1"/>
                </a:solidFill>
              </a:rPr>
              <a:t>(data bits error </a:t>
            </a:r>
            <a:r>
              <a:rPr lang="en-US" sz="3000" b="0" i="1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probability) </a:t>
            </a:r>
            <a:endParaRPr sz="30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072409E-634C-6643-973E-1197AFC54107}"/>
              </a:ext>
            </a:extLst>
          </p:cNvPr>
          <p:cNvGrpSpPr/>
          <p:nvPr/>
        </p:nvGrpSpPr>
        <p:grpSpPr>
          <a:xfrm>
            <a:off x="980823" y="2638702"/>
            <a:ext cx="3317810" cy="2646932"/>
            <a:chOff x="980823" y="2638702"/>
            <a:chExt cx="3317810" cy="2646932"/>
          </a:xfrm>
        </p:grpSpPr>
        <p:pic>
          <p:nvPicPr>
            <p:cNvPr id="28" name="Graphic 27" descr="Close">
              <a:extLst>
                <a:ext uri="{FF2B5EF4-FFF2-40B4-BE49-F238E27FC236}">
                  <a16:creationId xmlns:a16="http://schemas.microsoft.com/office/drawing/2014/main" id="{D0C3B065-5A41-EB41-BB60-B36511F52BB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980823" y="2638702"/>
              <a:ext cx="590356" cy="590356"/>
            </a:xfrm>
            <a:prstGeom prst="rect">
              <a:avLst/>
            </a:prstGeom>
          </p:spPr>
        </p:pic>
        <p:pic>
          <p:nvPicPr>
            <p:cNvPr id="29" name="Graphic 28" descr="Close">
              <a:extLst>
                <a:ext uri="{FF2B5EF4-FFF2-40B4-BE49-F238E27FC236}">
                  <a16:creationId xmlns:a16="http://schemas.microsoft.com/office/drawing/2014/main" id="{3AE9B087-84BE-D142-BE35-14DEABB5E6C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708277" y="4695278"/>
              <a:ext cx="590356" cy="590356"/>
            </a:xfrm>
            <a:prstGeom prst="rect">
              <a:avLst/>
            </a:prstGeom>
          </p:spPr>
        </p:pic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E3A9B9AB-3655-E041-A93C-1B9A953C034C}"/>
              </a:ext>
            </a:extLst>
          </p:cNvPr>
          <p:cNvGrpSpPr/>
          <p:nvPr/>
        </p:nvGrpSpPr>
        <p:grpSpPr>
          <a:xfrm>
            <a:off x="5243016" y="8355774"/>
            <a:ext cx="1472329" cy="590356"/>
            <a:chOff x="5243016" y="8355774"/>
            <a:chExt cx="1472329" cy="590356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4B3426A9-128A-FE47-842F-53AE248B65DB}"/>
                </a:ext>
              </a:extLst>
            </p:cNvPr>
            <p:cNvSpPr txBox="1"/>
            <p:nvPr/>
          </p:nvSpPr>
          <p:spPr>
            <a:xfrm>
              <a:off x="5833372" y="8445758"/>
              <a:ext cx="88197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Errors</a:t>
              </a:r>
            </a:p>
          </p:txBody>
        </p:sp>
        <p:pic>
          <p:nvPicPr>
            <p:cNvPr id="42" name="Graphic 41" descr="Close">
              <a:extLst>
                <a:ext uri="{FF2B5EF4-FFF2-40B4-BE49-F238E27FC236}">
                  <a16:creationId xmlns:a16="http://schemas.microsoft.com/office/drawing/2014/main" id="{1C9D8D2D-2B89-154A-9CBF-713C417E251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243016" y="8355774"/>
              <a:ext cx="590356" cy="590356"/>
            </a:xfrm>
            <a:prstGeom prst="rect">
              <a:avLst/>
            </a:prstGeom>
          </p:spPr>
        </p:pic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132345B5-0041-744A-B88A-98F332221E3E}"/>
              </a:ext>
            </a:extLst>
          </p:cNvPr>
          <p:cNvSpPr txBox="1"/>
          <p:nvPr/>
        </p:nvSpPr>
        <p:spPr>
          <a:xfrm>
            <a:off x="4658223" y="8915726"/>
            <a:ext cx="269785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>
                <a:solidFill>
                  <a:schemeClr val="bg1"/>
                </a:solidFill>
              </a:rPr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20241841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F78953C-E17B-544C-AE74-83D14443F5F9}"/>
              </a:ext>
            </a:extLst>
          </p:cNvPr>
          <p:cNvGraphicFramePr>
            <a:graphicFrameLocks noGrp="1"/>
          </p:cNvGraphicFramePr>
          <p:nvPr/>
        </p:nvGraphicFramePr>
        <p:xfrm>
          <a:off x="952500" y="1639122"/>
          <a:ext cx="11073384" cy="6099048"/>
        </p:xfrm>
        <a:graphic>
          <a:graphicData uri="http://schemas.openxmlformats.org/drawingml/2006/table">
            <a:tbl>
              <a:tblPr/>
              <a:tblGrid>
                <a:gridCol w="1384173">
                  <a:extLst>
                    <a:ext uri="{9D8B030D-6E8A-4147-A177-3AD203B41FA5}">
                      <a16:colId xmlns:a16="http://schemas.microsoft.com/office/drawing/2014/main" val="3718436217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2658418981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2850857648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3693602068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1422863948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4036999930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1859528798"/>
                    </a:ext>
                  </a:extLst>
                </a:gridCol>
                <a:gridCol w="1384173">
                  <a:extLst>
                    <a:ext uri="{9D8B030D-6E8A-4147-A177-3AD203B41FA5}">
                      <a16:colId xmlns:a16="http://schemas.microsoft.com/office/drawing/2014/main" val="1333051861"/>
                    </a:ext>
                  </a:extLst>
                </a:gridCol>
              </a:tblGrid>
              <a:tr h="1016508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0301461"/>
                  </a:ext>
                </a:extLst>
              </a:tr>
              <a:tr h="1016508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7330609"/>
                  </a:ext>
                </a:extLst>
              </a:tr>
              <a:tr h="1016508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5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1377980"/>
                  </a:ext>
                </a:extLst>
              </a:tr>
              <a:tr h="1016508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7143648"/>
                  </a:ext>
                </a:extLst>
              </a:tr>
              <a:tr h="1016508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3309130"/>
                  </a:ext>
                </a:extLst>
              </a:tr>
              <a:tr h="1016508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b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5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20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0" marR="95250" marT="95250" marB="952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FF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294953"/>
                  </a:ext>
                </a:extLst>
              </a:tr>
            </a:tbl>
          </a:graphicData>
        </a:graphic>
      </p:graphicFrame>
      <p:grpSp>
        <p:nvGrpSpPr>
          <p:cNvPr id="2" name="Group 1">
            <a:extLst>
              <a:ext uri="{FF2B5EF4-FFF2-40B4-BE49-F238E27FC236}">
                <a16:creationId xmlns:a16="http://schemas.microsoft.com/office/drawing/2014/main" id="{73B7C08B-8FD2-464B-A800-3E14A3CAC2DC}"/>
              </a:ext>
            </a:extLst>
          </p:cNvPr>
          <p:cNvGrpSpPr/>
          <p:nvPr/>
        </p:nvGrpSpPr>
        <p:grpSpPr>
          <a:xfrm>
            <a:off x="510540" y="7936260"/>
            <a:ext cx="12083148" cy="415527"/>
            <a:chOff x="510540" y="7565550"/>
            <a:chExt cx="12083148" cy="415527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919E2D81-99E6-6540-9E1A-0313BE9E807F}"/>
                </a:ext>
              </a:extLst>
            </p:cNvPr>
            <p:cNvSpPr txBox="1"/>
            <p:nvPr/>
          </p:nvSpPr>
          <p:spPr>
            <a:xfrm>
              <a:off x="10770753" y="7565550"/>
              <a:ext cx="182293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Probable error</a:t>
              </a: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31D95068-ADD6-7142-9D62-C9A13DFA82C0}"/>
                </a:ext>
              </a:extLst>
            </p:cNvPr>
            <p:cNvSpPr/>
            <p:nvPr/>
          </p:nvSpPr>
          <p:spPr>
            <a:xfrm>
              <a:off x="510540" y="7650561"/>
              <a:ext cx="231978" cy="230089"/>
            </a:xfrm>
            <a:prstGeom prst="rect">
              <a:avLst/>
            </a:prstGeom>
            <a:solidFill>
              <a:srgbClr val="FF00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F6EB492A-E074-CC48-A856-30325805C603}"/>
                </a:ext>
              </a:extLst>
            </p:cNvPr>
            <p:cNvSpPr txBox="1"/>
            <p:nvPr/>
          </p:nvSpPr>
          <p:spPr>
            <a:xfrm>
              <a:off x="757011" y="7572207"/>
              <a:ext cx="190789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Orientation bits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C5FAD62D-C14E-7349-B845-69B41D071272}"/>
                </a:ext>
              </a:extLst>
            </p:cNvPr>
            <p:cNvSpPr txBox="1"/>
            <p:nvPr/>
          </p:nvSpPr>
          <p:spPr>
            <a:xfrm>
              <a:off x="3165588" y="7576784"/>
              <a:ext cx="119616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Data bits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1DEEA818-8B09-4C49-A86F-6C0C578BA28D}"/>
                </a:ext>
              </a:extLst>
            </p:cNvPr>
            <p:cNvSpPr txBox="1"/>
            <p:nvPr/>
          </p:nvSpPr>
          <p:spPr>
            <a:xfrm>
              <a:off x="4859175" y="7566643"/>
              <a:ext cx="128112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Index bits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5D1E9575-F7C1-4044-9826-FBBF5C54268D}"/>
                </a:ext>
              </a:extLst>
            </p:cNvPr>
            <p:cNvSpPr txBox="1"/>
            <p:nvPr/>
          </p:nvSpPr>
          <p:spPr>
            <a:xfrm>
              <a:off x="6672007" y="7580967"/>
              <a:ext cx="186621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Checksum bits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19C8B7EB-74BD-B742-A1A7-49045E383AE1}"/>
                </a:ext>
              </a:extLst>
            </p:cNvPr>
            <p:cNvSpPr txBox="1"/>
            <p:nvPr/>
          </p:nvSpPr>
          <p:spPr>
            <a:xfrm>
              <a:off x="9069936" y="7575987"/>
              <a:ext cx="130997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Parity bits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97B6AABA-9A75-2F4A-BD0A-111C7CA0418C}"/>
                </a:ext>
              </a:extLst>
            </p:cNvPr>
            <p:cNvSpPr/>
            <p:nvPr/>
          </p:nvSpPr>
          <p:spPr>
            <a:xfrm>
              <a:off x="2896884" y="7645002"/>
              <a:ext cx="231978" cy="230089"/>
            </a:xfrm>
            <a:prstGeom prst="rect">
              <a:avLst/>
            </a:prstGeom>
            <a:solidFill>
              <a:srgbClr val="16FF0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00560503-A019-C143-94D2-4BFB684F7D2B}"/>
                </a:ext>
              </a:extLst>
            </p:cNvPr>
            <p:cNvSpPr/>
            <p:nvPr/>
          </p:nvSpPr>
          <p:spPr>
            <a:xfrm>
              <a:off x="4658223" y="7645002"/>
              <a:ext cx="231978" cy="230089"/>
            </a:xfrm>
            <a:prstGeom prst="rect">
              <a:avLst/>
            </a:prstGeom>
            <a:solidFill>
              <a:srgbClr val="FF05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30F07F6E-3D87-1345-9A7B-6FFBC2BE3863}"/>
                </a:ext>
              </a:extLst>
            </p:cNvPr>
            <p:cNvSpPr/>
            <p:nvPr/>
          </p:nvSpPr>
          <p:spPr>
            <a:xfrm>
              <a:off x="6462889" y="7642999"/>
              <a:ext cx="231978" cy="230089"/>
            </a:xfrm>
            <a:prstGeom prst="rect">
              <a:avLst/>
            </a:prstGeom>
            <a:solidFill>
              <a:srgbClr val="FFFF0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96CE5F9D-6462-2549-89C3-422AFF56C409}"/>
                </a:ext>
              </a:extLst>
            </p:cNvPr>
            <p:cNvSpPr/>
            <p:nvPr/>
          </p:nvSpPr>
          <p:spPr>
            <a:xfrm>
              <a:off x="8837958" y="7642999"/>
              <a:ext cx="231978" cy="230089"/>
            </a:xfrm>
            <a:prstGeom prst="rect">
              <a:avLst/>
            </a:prstGeom>
            <a:solidFill>
              <a:srgbClr val="00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285A7792-5B7B-D347-8142-D67513D39FF7}"/>
                </a:ext>
              </a:extLst>
            </p:cNvPr>
            <p:cNvSpPr/>
            <p:nvPr/>
          </p:nvSpPr>
          <p:spPr>
            <a:xfrm>
              <a:off x="10538775" y="7642999"/>
              <a:ext cx="231978" cy="2300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Google Shape;138;p1">
            <a:extLst>
              <a:ext uri="{FF2B5EF4-FFF2-40B4-BE49-F238E27FC236}">
                <a16:creationId xmlns:a16="http://schemas.microsoft.com/office/drawing/2014/main" id="{89F0B8FB-F1F1-8B4B-8967-4D5D8E66871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1821240" y="9001379"/>
            <a:ext cx="534313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 dirty="0"/>
          </a:p>
        </p:txBody>
      </p:sp>
      <p:sp>
        <p:nvSpPr>
          <p:cNvPr id="21" name="Google Shape;301;p9">
            <a:extLst>
              <a:ext uri="{FF2B5EF4-FFF2-40B4-BE49-F238E27FC236}">
                <a16:creationId xmlns:a16="http://schemas.microsoft.com/office/drawing/2014/main" id="{62F63C60-45FA-EA47-BD46-DED123D4E9AA}"/>
              </a:ext>
            </a:extLst>
          </p:cNvPr>
          <p:cNvSpPr txBox="1"/>
          <p:nvPr/>
        </p:nvSpPr>
        <p:spPr>
          <a:xfrm>
            <a:off x="876515" y="540425"/>
            <a:ext cx="11574405" cy="5163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075" tIns="27075" rIns="27075" bIns="27075" anchor="ctr" anchorCtr="0">
            <a:spAutoFit/>
          </a:bodyPr>
          <a:lstStyle/>
          <a:p>
            <a:pPr lvl="0">
              <a:buClr>
                <a:schemeClr val="lt1"/>
              </a:buClr>
              <a:buSzPts val="3000"/>
            </a:pPr>
            <a:r>
              <a:rPr lang="en-US" sz="30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Coding </a:t>
            </a:r>
            <a:r>
              <a:rPr lang="en-US" sz="3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– </a:t>
            </a:r>
            <a:r>
              <a:rPr lang="en-US" sz="3000" b="0" i="1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dNAM</a:t>
            </a:r>
            <a:r>
              <a:rPr lang="en-US" sz="3000" b="0" i="1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decoding </a:t>
            </a:r>
            <a:r>
              <a:rPr lang="en-US" sz="3000" i="1" dirty="0">
                <a:solidFill>
                  <a:schemeClr val="lt1"/>
                </a:solidFill>
              </a:rPr>
              <a:t>(data bits error </a:t>
            </a:r>
            <a:r>
              <a:rPr lang="en-US" sz="3000" b="0" i="1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probability) </a:t>
            </a:r>
            <a:endParaRPr sz="30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DB333D60-1B6E-8949-B7A6-6EC3C0D98453}"/>
              </a:ext>
            </a:extLst>
          </p:cNvPr>
          <p:cNvGrpSpPr/>
          <p:nvPr/>
        </p:nvGrpSpPr>
        <p:grpSpPr>
          <a:xfrm>
            <a:off x="980823" y="2638702"/>
            <a:ext cx="3317810" cy="2646932"/>
            <a:chOff x="980823" y="2638702"/>
            <a:chExt cx="3317810" cy="2646932"/>
          </a:xfrm>
        </p:grpSpPr>
        <p:pic>
          <p:nvPicPr>
            <p:cNvPr id="26" name="Graphic 25" descr="Close">
              <a:extLst>
                <a:ext uri="{FF2B5EF4-FFF2-40B4-BE49-F238E27FC236}">
                  <a16:creationId xmlns:a16="http://schemas.microsoft.com/office/drawing/2014/main" id="{D3113584-629D-0540-84D3-90645D1DE27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980823" y="2638702"/>
              <a:ext cx="590356" cy="590356"/>
            </a:xfrm>
            <a:prstGeom prst="rect">
              <a:avLst/>
            </a:prstGeom>
          </p:spPr>
        </p:pic>
        <p:pic>
          <p:nvPicPr>
            <p:cNvPr id="27" name="Graphic 26" descr="Close">
              <a:extLst>
                <a:ext uri="{FF2B5EF4-FFF2-40B4-BE49-F238E27FC236}">
                  <a16:creationId xmlns:a16="http://schemas.microsoft.com/office/drawing/2014/main" id="{EE7E4F3E-9AA2-2245-9573-1851A57039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708277" y="4695278"/>
              <a:ext cx="590356" cy="590356"/>
            </a:xfrm>
            <a:prstGeom prst="rect">
              <a:avLst/>
            </a:prstGeom>
          </p:spPr>
        </p:pic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9D709B62-21BD-FB4D-BE88-31A873B3DAF1}"/>
              </a:ext>
            </a:extLst>
          </p:cNvPr>
          <p:cNvGrpSpPr/>
          <p:nvPr/>
        </p:nvGrpSpPr>
        <p:grpSpPr>
          <a:xfrm>
            <a:off x="5243016" y="8355774"/>
            <a:ext cx="1472329" cy="590356"/>
            <a:chOff x="5243016" y="8355774"/>
            <a:chExt cx="1472329" cy="590356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C7FB6B2D-47DE-7B46-95A3-0065F6C23D19}"/>
                </a:ext>
              </a:extLst>
            </p:cNvPr>
            <p:cNvSpPr txBox="1"/>
            <p:nvPr/>
          </p:nvSpPr>
          <p:spPr>
            <a:xfrm>
              <a:off x="5833372" y="8445758"/>
              <a:ext cx="88197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</a:rPr>
                <a:t>Errors</a:t>
              </a:r>
            </a:p>
          </p:txBody>
        </p:sp>
        <p:pic>
          <p:nvPicPr>
            <p:cNvPr id="30" name="Graphic 29" descr="Close">
              <a:extLst>
                <a:ext uri="{FF2B5EF4-FFF2-40B4-BE49-F238E27FC236}">
                  <a16:creationId xmlns:a16="http://schemas.microsoft.com/office/drawing/2014/main" id="{98F1CFCE-517F-934B-9CB5-C7851026CC7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243016" y="8355774"/>
              <a:ext cx="590356" cy="590356"/>
            </a:xfrm>
            <a:prstGeom prst="rect">
              <a:avLst/>
            </a:prstGeom>
          </p:spPr>
        </p:pic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7E37BE11-81BC-0149-A9D6-EE528369F8DB}"/>
              </a:ext>
            </a:extLst>
          </p:cNvPr>
          <p:cNvSpPr txBox="1"/>
          <p:nvPr/>
        </p:nvSpPr>
        <p:spPr>
          <a:xfrm>
            <a:off x="4658223" y="8915726"/>
            <a:ext cx="269785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>
                <a:solidFill>
                  <a:schemeClr val="bg1"/>
                </a:solidFill>
              </a:rPr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2584113366"/>
      </p:ext>
    </p:extLst>
  </p:cSld>
  <p:clrMapOvr>
    <a:masterClrMapping/>
  </p:clrMapOvr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3409</TotalTime>
  <Words>959</Words>
  <Application>Microsoft Macintosh PowerPoint</Application>
  <PresentationFormat>Custom</PresentationFormat>
  <Paragraphs>716</Paragraphs>
  <Slides>15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Helvetica Neue</vt:lpstr>
      <vt:lpstr>Verdana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Chad Watson</dc:creator>
  <cp:lastModifiedBy>Golam Mortuza</cp:lastModifiedBy>
  <cp:revision>367</cp:revision>
  <cp:lastPrinted>2020-06-03T22:10:17Z</cp:lastPrinted>
  <dcterms:modified xsi:type="dcterms:W3CDTF">2020-06-17T07:06:03Z</dcterms:modified>
</cp:coreProperties>
</file>